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notesMasterIdLst>
    <p:notesMasterId r:id="rId37"/>
  </p:notesMasterIdLst>
  <p:sldIdLst>
    <p:sldId id="256" r:id="rId2"/>
    <p:sldId id="317" r:id="rId3"/>
    <p:sldId id="295" r:id="rId4"/>
    <p:sldId id="296" r:id="rId5"/>
    <p:sldId id="293" r:id="rId6"/>
    <p:sldId id="318" r:id="rId7"/>
    <p:sldId id="299" r:id="rId8"/>
    <p:sldId id="319" r:id="rId9"/>
    <p:sldId id="297" r:id="rId10"/>
    <p:sldId id="314" r:id="rId11"/>
    <p:sldId id="285" r:id="rId12"/>
    <p:sldId id="300" r:id="rId13"/>
    <p:sldId id="301" r:id="rId14"/>
    <p:sldId id="302" r:id="rId15"/>
    <p:sldId id="322" r:id="rId16"/>
    <p:sldId id="303" r:id="rId17"/>
    <p:sldId id="316" r:id="rId18"/>
    <p:sldId id="258" r:id="rId19"/>
    <p:sldId id="286" r:id="rId20"/>
    <p:sldId id="321" r:id="rId21"/>
    <p:sldId id="263" r:id="rId22"/>
    <p:sldId id="304" r:id="rId23"/>
    <p:sldId id="261" r:id="rId24"/>
    <p:sldId id="305" r:id="rId25"/>
    <p:sldId id="306" r:id="rId26"/>
    <p:sldId id="307" r:id="rId27"/>
    <p:sldId id="287" r:id="rId28"/>
    <p:sldId id="315" r:id="rId29"/>
    <p:sldId id="308" r:id="rId30"/>
    <p:sldId id="313" r:id="rId31"/>
    <p:sldId id="288" r:id="rId32"/>
    <p:sldId id="309" r:id="rId33"/>
    <p:sldId id="310" r:id="rId34"/>
    <p:sldId id="290" r:id="rId35"/>
    <p:sldId id="31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99FF"/>
    <a:srgbClr val="FF0066"/>
    <a:srgbClr val="00FF00"/>
    <a:srgbClr val="FF00FF"/>
    <a:srgbClr val="7030A0"/>
    <a:srgbClr val="008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9" autoAdjust="0"/>
    <p:restoredTop sz="94422"/>
  </p:normalViewPr>
  <p:slideViewPr>
    <p:cSldViewPr>
      <p:cViewPr varScale="1">
        <p:scale>
          <a:sx n="108" d="100"/>
          <a:sy n="108" d="100"/>
        </p:scale>
        <p:origin x="178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A27AD-AB25-4394-8451-6C455FFF0C3E}" type="datetimeFigureOut">
              <a:rPr lang="en-GB" smtClean="0"/>
              <a:t>20/09/2023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6F6F1-952B-4A96-8C32-E5BB803DF28C}" type="slidenum">
              <a:rPr lang="en-GB" smtClean="0"/>
              <a:t>‹#›</a:t>
            </a:fld>
            <a:endParaRPr lang="en-GB"/>
          </a:p>
        </p:txBody>
      </p:sp>
    </p:spTree>
    <p:extLst>
      <p:ext uri="{BB962C8B-B14F-4D97-AF65-F5344CB8AC3E}">
        <p14:creationId xmlns:p14="http://schemas.microsoft.com/office/powerpoint/2010/main" val="392753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5C66919-25FF-4A96-BAAA-BF849921D5FA}"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8E3E1-3FA3-4B0A-953C-91E5385F20DB}" type="slidenum">
              <a:rPr lang="en-GB" smtClean="0"/>
              <a:t>‹#›</a:t>
            </a:fld>
            <a:endParaRPr lang="en-GB"/>
          </a:p>
        </p:txBody>
      </p:sp>
    </p:spTree>
    <p:extLst>
      <p:ext uri="{BB962C8B-B14F-4D97-AF65-F5344CB8AC3E}">
        <p14:creationId xmlns:p14="http://schemas.microsoft.com/office/powerpoint/2010/main" val="184158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5C66919-25FF-4A96-BAAA-BF849921D5FA}"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8E3E1-3FA3-4B0A-953C-91E5385F20DB}" type="slidenum">
              <a:rPr lang="en-GB" smtClean="0"/>
              <a:t>‹#›</a:t>
            </a:fld>
            <a:endParaRPr lang="en-GB"/>
          </a:p>
        </p:txBody>
      </p:sp>
    </p:spTree>
    <p:extLst>
      <p:ext uri="{BB962C8B-B14F-4D97-AF65-F5344CB8AC3E}">
        <p14:creationId xmlns:p14="http://schemas.microsoft.com/office/powerpoint/2010/main" val="311060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5C66919-25FF-4A96-BAAA-BF849921D5FA}"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8E3E1-3FA3-4B0A-953C-91E5385F20DB}"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0419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5C66919-25FF-4A96-BAAA-BF849921D5FA}"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8E3E1-3FA3-4B0A-953C-91E5385F20DB}" type="slidenum">
              <a:rPr lang="en-GB" smtClean="0"/>
              <a:t>‹#›</a:t>
            </a:fld>
            <a:endParaRPr lang="en-GB"/>
          </a:p>
        </p:txBody>
      </p:sp>
    </p:spTree>
    <p:extLst>
      <p:ext uri="{BB962C8B-B14F-4D97-AF65-F5344CB8AC3E}">
        <p14:creationId xmlns:p14="http://schemas.microsoft.com/office/powerpoint/2010/main" val="45922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5C66919-25FF-4A96-BAAA-BF849921D5FA}"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8E3E1-3FA3-4B0A-953C-91E5385F20DB}"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34091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5C66919-25FF-4A96-BAAA-BF849921D5FA}"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8E3E1-3FA3-4B0A-953C-91E5385F20DB}" type="slidenum">
              <a:rPr lang="en-GB" smtClean="0"/>
              <a:t>‹#›</a:t>
            </a:fld>
            <a:endParaRPr lang="en-GB"/>
          </a:p>
        </p:txBody>
      </p:sp>
    </p:spTree>
    <p:extLst>
      <p:ext uri="{BB962C8B-B14F-4D97-AF65-F5344CB8AC3E}">
        <p14:creationId xmlns:p14="http://schemas.microsoft.com/office/powerpoint/2010/main" val="427269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6919-25FF-4A96-BAAA-BF849921D5FA}"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8E3E1-3FA3-4B0A-953C-91E5385F20DB}" type="slidenum">
              <a:rPr lang="en-GB" smtClean="0"/>
              <a:t>‹#›</a:t>
            </a:fld>
            <a:endParaRPr lang="en-GB"/>
          </a:p>
        </p:txBody>
      </p:sp>
    </p:spTree>
    <p:extLst>
      <p:ext uri="{BB962C8B-B14F-4D97-AF65-F5344CB8AC3E}">
        <p14:creationId xmlns:p14="http://schemas.microsoft.com/office/powerpoint/2010/main" val="477616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6919-25FF-4A96-BAAA-BF849921D5FA}"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8E3E1-3FA3-4B0A-953C-91E5385F20DB}" type="slidenum">
              <a:rPr lang="en-GB" smtClean="0"/>
              <a:t>‹#›</a:t>
            </a:fld>
            <a:endParaRPr lang="en-GB"/>
          </a:p>
        </p:txBody>
      </p:sp>
    </p:spTree>
    <p:extLst>
      <p:ext uri="{BB962C8B-B14F-4D97-AF65-F5344CB8AC3E}">
        <p14:creationId xmlns:p14="http://schemas.microsoft.com/office/powerpoint/2010/main" val="340593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6919-25FF-4A96-BAAA-BF849921D5FA}"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8E3E1-3FA3-4B0A-953C-91E5385F20DB}" type="slidenum">
              <a:rPr lang="en-GB" smtClean="0"/>
              <a:t>‹#›</a:t>
            </a:fld>
            <a:endParaRPr lang="en-GB"/>
          </a:p>
        </p:txBody>
      </p:sp>
    </p:spTree>
    <p:extLst>
      <p:ext uri="{BB962C8B-B14F-4D97-AF65-F5344CB8AC3E}">
        <p14:creationId xmlns:p14="http://schemas.microsoft.com/office/powerpoint/2010/main" val="123768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5C66919-25FF-4A96-BAAA-BF849921D5FA}"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8E3E1-3FA3-4B0A-953C-91E5385F20DB}" type="slidenum">
              <a:rPr lang="en-GB" smtClean="0"/>
              <a:t>‹#›</a:t>
            </a:fld>
            <a:endParaRPr lang="en-GB"/>
          </a:p>
        </p:txBody>
      </p:sp>
    </p:spTree>
    <p:extLst>
      <p:ext uri="{BB962C8B-B14F-4D97-AF65-F5344CB8AC3E}">
        <p14:creationId xmlns:p14="http://schemas.microsoft.com/office/powerpoint/2010/main" val="427844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5C66919-25FF-4A96-BAAA-BF849921D5FA}"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78E3E1-3FA3-4B0A-953C-91E5385F20DB}" type="slidenum">
              <a:rPr lang="en-GB" smtClean="0"/>
              <a:t>‹#›</a:t>
            </a:fld>
            <a:endParaRPr lang="en-GB"/>
          </a:p>
        </p:txBody>
      </p:sp>
    </p:spTree>
    <p:extLst>
      <p:ext uri="{BB962C8B-B14F-4D97-AF65-F5344CB8AC3E}">
        <p14:creationId xmlns:p14="http://schemas.microsoft.com/office/powerpoint/2010/main" val="13445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5C66919-25FF-4A96-BAAA-BF849921D5FA}" type="datetimeFigureOut">
              <a:rPr lang="en-GB" smtClean="0"/>
              <a:t>20/09/2023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78E3E1-3FA3-4B0A-953C-91E5385F20DB}" type="slidenum">
              <a:rPr lang="en-GB" smtClean="0"/>
              <a:t>‹#›</a:t>
            </a:fld>
            <a:endParaRPr lang="en-GB"/>
          </a:p>
        </p:txBody>
      </p:sp>
    </p:spTree>
    <p:extLst>
      <p:ext uri="{BB962C8B-B14F-4D97-AF65-F5344CB8AC3E}">
        <p14:creationId xmlns:p14="http://schemas.microsoft.com/office/powerpoint/2010/main" val="391150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5C66919-25FF-4A96-BAAA-BF849921D5FA}" type="datetimeFigureOut">
              <a:rPr lang="en-GB" smtClean="0"/>
              <a:t>20/09/2023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78E3E1-3FA3-4B0A-953C-91E5385F20DB}" type="slidenum">
              <a:rPr lang="en-GB" smtClean="0"/>
              <a:t>‹#›</a:t>
            </a:fld>
            <a:endParaRPr lang="en-GB"/>
          </a:p>
        </p:txBody>
      </p:sp>
    </p:spTree>
    <p:extLst>
      <p:ext uri="{BB962C8B-B14F-4D97-AF65-F5344CB8AC3E}">
        <p14:creationId xmlns:p14="http://schemas.microsoft.com/office/powerpoint/2010/main" val="361680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66919-25FF-4A96-BAAA-BF849921D5FA}" type="datetimeFigureOut">
              <a:rPr lang="en-GB" smtClean="0"/>
              <a:t>20/09/2023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78E3E1-3FA3-4B0A-953C-91E5385F20DB}" type="slidenum">
              <a:rPr lang="en-GB" smtClean="0"/>
              <a:t>‹#›</a:t>
            </a:fld>
            <a:endParaRPr lang="en-GB"/>
          </a:p>
        </p:txBody>
      </p:sp>
    </p:spTree>
    <p:extLst>
      <p:ext uri="{BB962C8B-B14F-4D97-AF65-F5344CB8AC3E}">
        <p14:creationId xmlns:p14="http://schemas.microsoft.com/office/powerpoint/2010/main" val="120463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5C66919-25FF-4A96-BAAA-BF849921D5FA}"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78E3E1-3FA3-4B0A-953C-91E5385F20DB}" type="slidenum">
              <a:rPr lang="en-GB" smtClean="0"/>
              <a:t>‹#›</a:t>
            </a:fld>
            <a:endParaRPr lang="en-GB"/>
          </a:p>
        </p:txBody>
      </p:sp>
    </p:spTree>
    <p:extLst>
      <p:ext uri="{BB962C8B-B14F-4D97-AF65-F5344CB8AC3E}">
        <p14:creationId xmlns:p14="http://schemas.microsoft.com/office/powerpoint/2010/main" val="414463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5C66919-25FF-4A96-BAAA-BF849921D5FA}"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78E3E1-3FA3-4B0A-953C-91E5385F20DB}" type="slidenum">
              <a:rPr lang="en-GB" smtClean="0"/>
              <a:t>‹#›</a:t>
            </a:fld>
            <a:endParaRPr lang="en-GB"/>
          </a:p>
        </p:txBody>
      </p:sp>
    </p:spTree>
    <p:extLst>
      <p:ext uri="{BB962C8B-B14F-4D97-AF65-F5344CB8AC3E}">
        <p14:creationId xmlns:p14="http://schemas.microsoft.com/office/powerpoint/2010/main" val="157656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C66919-25FF-4A96-BAAA-BF849921D5FA}" type="datetimeFigureOut">
              <a:rPr lang="en-GB" smtClean="0"/>
              <a:t>20/09/2023</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778E3E1-3FA3-4B0A-953C-91E5385F20DB}" type="slidenum">
              <a:rPr lang="en-GB" smtClean="0"/>
              <a:t>‹#›</a:t>
            </a:fld>
            <a:endParaRPr lang="en-GB"/>
          </a:p>
        </p:txBody>
      </p:sp>
    </p:spTree>
    <p:extLst>
      <p:ext uri="{BB962C8B-B14F-4D97-AF65-F5344CB8AC3E}">
        <p14:creationId xmlns:p14="http://schemas.microsoft.com/office/powerpoint/2010/main" val="319208707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themeadowsprimaryschool.org.uk/assets/uploads/Documents/Zest-Menu/The-Meadows-Menu-Autumn-2022.pdf"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hemeadowsprimaryschool.org.uk/about-us/#policies-and-procedur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59418" y="332656"/>
            <a:ext cx="3643392" cy="1080120"/>
          </a:xfrm>
          <a:prstGeom prst="rect">
            <a:avLst/>
          </a:prstGeom>
        </p:spPr>
      </p:pic>
      <p:pic>
        <p:nvPicPr>
          <p:cNvPr id="3" name="Picture 2">
            <a:extLst>
              <a:ext uri="{FF2B5EF4-FFF2-40B4-BE49-F238E27FC236}">
                <a16:creationId xmlns:a16="http://schemas.microsoft.com/office/drawing/2014/main" id="{3AA59338-D74D-3D69-9A53-0D39F5D60056}"/>
              </a:ext>
            </a:extLst>
          </p:cNvPr>
          <p:cNvPicPr>
            <a:picLocks noChangeAspect="1"/>
          </p:cNvPicPr>
          <p:nvPr/>
        </p:nvPicPr>
        <p:blipFill>
          <a:blip r:embed="rId4"/>
          <a:stretch>
            <a:fillRect/>
          </a:stretch>
        </p:blipFill>
        <p:spPr>
          <a:xfrm>
            <a:off x="7532298" y="6044756"/>
            <a:ext cx="1611702" cy="813244"/>
          </a:xfrm>
          <a:prstGeom prst="rect">
            <a:avLst/>
          </a:prstGeom>
        </p:spPr>
      </p:pic>
      <p:sp>
        <p:nvSpPr>
          <p:cNvPr id="4" name="Title 1">
            <a:extLst>
              <a:ext uri="{FF2B5EF4-FFF2-40B4-BE49-F238E27FC236}">
                <a16:creationId xmlns:a16="http://schemas.microsoft.com/office/drawing/2014/main" id="{FC699893-24EA-9157-86A1-B67E7FAB2343}"/>
              </a:ext>
            </a:extLst>
          </p:cNvPr>
          <p:cNvSpPr>
            <a:spLocks noGrp="1"/>
          </p:cNvSpPr>
          <p:nvPr>
            <p:ph type="ctrTitle"/>
          </p:nvPr>
        </p:nvSpPr>
        <p:spPr>
          <a:xfrm>
            <a:off x="539552" y="3645024"/>
            <a:ext cx="7870605" cy="1262960"/>
          </a:xfrm>
        </p:spPr>
        <p:txBody>
          <a:bodyPr>
            <a:normAutofit fontScale="90000"/>
          </a:bodyPr>
          <a:lstStyle/>
          <a:p>
            <a:pPr algn="ctr"/>
            <a:r>
              <a:rPr lang="en-US" sz="7200" dirty="0">
                <a:solidFill>
                  <a:schemeClr val="tx1"/>
                </a:solidFill>
              </a:rPr>
              <a:t>Welcome to Year 1 and Year 2</a:t>
            </a:r>
            <a:endParaRPr lang="en-GB" sz="7200" dirty="0">
              <a:solidFill>
                <a:schemeClr val="tx1"/>
              </a:solidFill>
            </a:endParaRPr>
          </a:p>
        </p:txBody>
      </p:sp>
    </p:spTree>
    <p:custDataLst>
      <p:tags r:id="rId1"/>
    </p:custDataLst>
    <p:extLst>
      <p:ext uri="{BB962C8B-B14F-4D97-AF65-F5344CB8AC3E}">
        <p14:creationId xmlns:p14="http://schemas.microsoft.com/office/powerpoint/2010/main" val="2896651026"/>
      </p:ext>
    </p:extLst>
  </p:cSld>
  <p:clrMapOvr>
    <a:masterClrMapping/>
  </p:clrMapOvr>
  <mc:AlternateContent xmlns:mc="http://schemas.openxmlformats.org/markup-compatibility/2006" xmlns:p14="http://schemas.microsoft.com/office/powerpoint/2010/main">
    <mc:Choice Requires="p14">
      <p:transition spd="slow" p14:dur="2000" advTm="22901"/>
    </mc:Choice>
    <mc:Fallback xmlns="">
      <p:transition spd="slow" advTm="2290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0B023-AFC1-CD7B-B6C4-C6391993B173}"/>
              </a:ext>
            </a:extLst>
          </p:cNvPr>
          <p:cNvSpPr>
            <a:spLocks noGrp="1"/>
          </p:cNvSpPr>
          <p:nvPr>
            <p:ph type="title"/>
          </p:nvPr>
        </p:nvSpPr>
        <p:spPr>
          <a:xfrm>
            <a:off x="1043608" y="516017"/>
            <a:ext cx="6347713" cy="1320800"/>
          </a:xfrm>
        </p:spPr>
        <p:txBody>
          <a:bodyPr/>
          <a:lstStyle/>
          <a:p>
            <a:r>
              <a:rPr lang="en-GB" dirty="0"/>
              <a:t>Inhalers	</a:t>
            </a:r>
          </a:p>
        </p:txBody>
      </p:sp>
      <p:sp>
        <p:nvSpPr>
          <p:cNvPr id="3" name="Content Placeholder 2">
            <a:extLst>
              <a:ext uri="{FF2B5EF4-FFF2-40B4-BE49-F238E27FC236}">
                <a16:creationId xmlns:a16="http://schemas.microsoft.com/office/drawing/2014/main" id="{3AF10805-EC0A-784D-94BB-F2FE697BF8A4}"/>
              </a:ext>
            </a:extLst>
          </p:cNvPr>
          <p:cNvSpPr>
            <a:spLocks noGrp="1"/>
          </p:cNvSpPr>
          <p:nvPr>
            <p:ph idx="1"/>
          </p:nvPr>
        </p:nvSpPr>
        <p:spPr/>
        <p:txBody>
          <a:bodyPr/>
          <a:lstStyle/>
          <a:p>
            <a:r>
              <a:rPr lang="en-GB" dirty="0"/>
              <a:t>All children will have taken their inhalers home at the end of the last academic year.</a:t>
            </a:r>
          </a:p>
          <a:p>
            <a:r>
              <a:rPr lang="en-GB" dirty="0"/>
              <a:t>Children requiring inhalers – these must be brought into school (named) and a inhaler permission form will need to be filled out. </a:t>
            </a:r>
          </a:p>
          <a:p>
            <a:r>
              <a:rPr lang="en-GB" dirty="0"/>
              <a:t>This can be done via the office when you bring the inhaler into school – it must  be completed by their parent/guardian. </a:t>
            </a:r>
          </a:p>
        </p:txBody>
      </p:sp>
      <p:pic>
        <p:nvPicPr>
          <p:cNvPr id="4" name="Picture 3">
            <a:extLst>
              <a:ext uri="{FF2B5EF4-FFF2-40B4-BE49-F238E27FC236}">
                <a16:creationId xmlns:a16="http://schemas.microsoft.com/office/drawing/2014/main" id="{1C2864D9-E0F9-C230-6997-9809FBAFAAF0}"/>
              </a:ext>
            </a:extLst>
          </p:cNvPr>
          <p:cNvPicPr>
            <a:picLocks noChangeAspect="1"/>
          </p:cNvPicPr>
          <p:nvPr/>
        </p:nvPicPr>
        <p:blipFill>
          <a:blip r:embed="rId2"/>
          <a:stretch>
            <a:fillRect/>
          </a:stretch>
        </p:blipFill>
        <p:spPr>
          <a:xfrm>
            <a:off x="7532298" y="6044756"/>
            <a:ext cx="1611702" cy="813244"/>
          </a:xfrm>
          <a:prstGeom prst="rect">
            <a:avLst/>
          </a:prstGeom>
        </p:spPr>
      </p:pic>
      <p:pic>
        <p:nvPicPr>
          <p:cNvPr id="5" name="Picture 4">
            <a:extLst>
              <a:ext uri="{FF2B5EF4-FFF2-40B4-BE49-F238E27FC236}">
                <a16:creationId xmlns:a16="http://schemas.microsoft.com/office/drawing/2014/main" id="{3CAC9D51-0068-15D5-22B6-49247BFB0CD2}"/>
              </a:ext>
            </a:extLst>
          </p:cNvPr>
          <p:cNvPicPr>
            <a:picLocks noChangeAspect="1"/>
          </p:cNvPicPr>
          <p:nvPr/>
        </p:nvPicPr>
        <p:blipFill rotWithShape="1">
          <a:blip r:embed="rId3"/>
          <a:srcRect r="70014"/>
          <a:stretch/>
        </p:blipFill>
        <p:spPr>
          <a:xfrm>
            <a:off x="0" y="54313"/>
            <a:ext cx="899592" cy="889397"/>
          </a:xfrm>
          <a:prstGeom prst="rect">
            <a:avLst/>
          </a:prstGeom>
        </p:spPr>
      </p:pic>
    </p:spTree>
    <p:extLst>
      <p:ext uri="{BB962C8B-B14F-4D97-AF65-F5344CB8AC3E}">
        <p14:creationId xmlns:p14="http://schemas.microsoft.com/office/powerpoint/2010/main" val="330798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585" y="0"/>
            <a:ext cx="6347713" cy="1320800"/>
          </a:xfrm>
        </p:spPr>
        <p:txBody>
          <a:bodyPr>
            <a:normAutofit/>
          </a:bodyPr>
          <a:lstStyle/>
          <a:p>
            <a:r>
              <a:rPr lang="en-GB" dirty="0"/>
              <a:t>Attendance</a:t>
            </a:r>
          </a:p>
        </p:txBody>
      </p:sp>
      <p:sp>
        <p:nvSpPr>
          <p:cNvPr id="7" name="Content Placeholder 6">
            <a:extLst>
              <a:ext uri="{FF2B5EF4-FFF2-40B4-BE49-F238E27FC236}">
                <a16:creationId xmlns:a16="http://schemas.microsoft.com/office/drawing/2014/main" id="{F294BBD4-9577-80A3-0C84-03521D04C190}"/>
              </a:ext>
            </a:extLst>
          </p:cNvPr>
          <p:cNvSpPr>
            <a:spLocks noGrp="1"/>
          </p:cNvSpPr>
          <p:nvPr>
            <p:ph idx="1"/>
          </p:nvPr>
        </p:nvSpPr>
        <p:spPr>
          <a:xfrm>
            <a:off x="189024" y="1871998"/>
            <a:ext cx="5463095" cy="4581338"/>
          </a:xfrm>
        </p:spPr>
        <p:txBody>
          <a:bodyPr>
            <a:normAutofit fontScale="92500" lnSpcReduction="20000"/>
          </a:bodyPr>
          <a:lstStyle/>
          <a:p>
            <a:r>
              <a:rPr lang="en-GB" dirty="0"/>
              <a:t>At 9:10am, children will be classed as late</a:t>
            </a:r>
          </a:p>
          <a:p>
            <a:r>
              <a:rPr lang="en-GB" dirty="0"/>
              <a:t>After 9.20am, it is marked as an unauthorised absence for the morning session. </a:t>
            </a:r>
          </a:p>
          <a:p>
            <a:pPr marL="0" indent="0">
              <a:buNone/>
            </a:pPr>
            <a:r>
              <a:rPr lang="en-GB" b="1" u="sng" dirty="0"/>
              <a:t>Term Dates</a:t>
            </a:r>
            <a:endParaRPr lang="en-GB" u="sng" dirty="0"/>
          </a:p>
          <a:p>
            <a:r>
              <a:rPr lang="en-GB" dirty="0"/>
              <a:t>Dates for academic terms are published on the school website before the start of each academic year. </a:t>
            </a:r>
          </a:p>
          <a:p>
            <a:pPr marL="0" indent="0">
              <a:buNone/>
            </a:pPr>
            <a:r>
              <a:rPr lang="en-GB" b="1" u="sng" dirty="0"/>
              <a:t>Illness</a:t>
            </a:r>
            <a:endParaRPr lang="en-GB" u="sng" dirty="0"/>
          </a:p>
          <a:p>
            <a:r>
              <a:rPr lang="en-GB" dirty="0"/>
              <a:t>If your child is too ill to attend school, you MUST contact the school on the first and each subsequent day of absence on the school absence line before </a:t>
            </a:r>
            <a:r>
              <a:rPr lang="en-GB" b="1" dirty="0"/>
              <a:t>8.45am</a:t>
            </a:r>
            <a:r>
              <a:rPr lang="en-GB" dirty="0"/>
              <a:t>. If you child is suffering with diarrhoea and/or vomiting, please allow 48 hours after this has ceased. </a:t>
            </a:r>
          </a:p>
          <a:p>
            <a:r>
              <a:rPr lang="en-GB" dirty="0"/>
              <a:t>If you’re unsure whether or not your children should attend, we suggest speaking with the school office. </a:t>
            </a:r>
          </a:p>
          <a:p>
            <a:endParaRPr lang="en-US" dirty="0"/>
          </a:p>
        </p:txBody>
      </p:sp>
      <p:pic>
        <p:nvPicPr>
          <p:cNvPr id="8" name="Picture 2" descr="Attendance - Liskeard School &amp; Community College">
            <a:extLst>
              <a:ext uri="{FF2B5EF4-FFF2-40B4-BE49-F238E27FC236}">
                <a16:creationId xmlns:a16="http://schemas.microsoft.com/office/drawing/2014/main" id="{AD3F77DF-4504-4907-7307-4113C6EDE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572" y="10953"/>
            <a:ext cx="3769068" cy="28270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ext&#10;&#10;Description automatically generated with medium confidence">
            <a:extLst>
              <a:ext uri="{FF2B5EF4-FFF2-40B4-BE49-F238E27FC236}">
                <a16:creationId xmlns:a16="http://schemas.microsoft.com/office/drawing/2014/main" id="{185C6F33-0822-85C2-6C36-499F1BC23735}"/>
              </a:ext>
            </a:extLst>
          </p:cNvPr>
          <p:cNvPicPr>
            <a:picLocks noChangeAspect="1"/>
          </p:cNvPicPr>
          <p:nvPr/>
        </p:nvPicPr>
        <p:blipFill rotWithShape="1">
          <a:blip r:embed="rId3"/>
          <a:srcRect r="70014"/>
          <a:stretch/>
        </p:blipFill>
        <p:spPr>
          <a:xfrm>
            <a:off x="34226" y="19523"/>
            <a:ext cx="937374" cy="926750"/>
          </a:xfrm>
          <a:prstGeom prst="rect">
            <a:avLst/>
          </a:prstGeom>
        </p:spPr>
      </p:pic>
      <p:pic>
        <p:nvPicPr>
          <p:cNvPr id="10" name="Picture 9" descr="Logo, company name&#10;&#10;Description automatically generated">
            <a:extLst>
              <a:ext uri="{FF2B5EF4-FFF2-40B4-BE49-F238E27FC236}">
                <a16:creationId xmlns:a16="http://schemas.microsoft.com/office/drawing/2014/main" id="{24CB9DEA-5C0A-D50A-A967-ADFC6F253667}"/>
              </a:ext>
            </a:extLst>
          </p:cNvPr>
          <p:cNvPicPr>
            <a:picLocks noChangeAspect="1"/>
          </p:cNvPicPr>
          <p:nvPr/>
        </p:nvPicPr>
        <p:blipFill>
          <a:blip r:embed="rId4"/>
          <a:stretch>
            <a:fillRect/>
          </a:stretch>
        </p:blipFill>
        <p:spPr>
          <a:xfrm>
            <a:off x="7532298" y="6044756"/>
            <a:ext cx="1611702" cy="813244"/>
          </a:xfrm>
          <a:prstGeom prst="rect">
            <a:avLst/>
          </a:prstGeom>
        </p:spPr>
      </p:pic>
    </p:spTree>
    <p:extLst>
      <p:ext uri="{BB962C8B-B14F-4D97-AF65-F5344CB8AC3E}">
        <p14:creationId xmlns:p14="http://schemas.microsoft.com/office/powerpoint/2010/main" val="1615175051"/>
      </p:ext>
    </p:extLst>
  </p:cSld>
  <p:clrMapOvr>
    <a:masterClrMapping/>
  </p:clrMapOvr>
  <mc:AlternateContent xmlns:mc="http://schemas.openxmlformats.org/markup-compatibility/2006" xmlns:p14="http://schemas.microsoft.com/office/powerpoint/2010/main">
    <mc:Choice Requires="p14">
      <p:transition spd="slow" p14:dur="2000" advTm="38200"/>
    </mc:Choice>
    <mc:Fallback xmlns="">
      <p:transition spd="slow" advTm="382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585" y="19523"/>
            <a:ext cx="6347713" cy="1320800"/>
          </a:xfrm>
        </p:spPr>
        <p:txBody>
          <a:bodyPr>
            <a:normAutofit/>
          </a:bodyPr>
          <a:lstStyle/>
          <a:p>
            <a:r>
              <a:rPr lang="en-GB" dirty="0"/>
              <a:t>School dinners</a:t>
            </a:r>
          </a:p>
        </p:txBody>
      </p:sp>
      <p:sp>
        <p:nvSpPr>
          <p:cNvPr id="7" name="Content Placeholder 6">
            <a:extLst>
              <a:ext uri="{FF2B5EF4-FFF2-40B4-BE49-F238E27FC236}">
                <a16:creationId xmlns:a16="http://schemas.microsoft.com/office/drawing/2014/main" id="{F294BBD4-9577-80A3-0C84-03521D04C190}"/>
              </a:ext>
            </a:extLst>
          </p:cNvPr>
          <p:cNvSpPr>
            <a:spLocks noGrp="1"/>
          </p:cNvSpPr>
          <p:nvPr>
            <p:ph idx="1"/>
          </p:nvPr>
        </p:nvSpPr>
        <p:spPr>
          <a:xfrm>
            <a:off x="145973" y="1340323"/>
            <a:ext cx="8424935" cy="4364754"/>
          </a:xfrm>
        </p:spPr>
        <p:txBody>
          <a:bodyPr>
            <a:normAutofit/>
          </a:bodyPr>
          <a:lstStyle/>
          <a:p>
            <a:r>
              <a:rPr lang="en-GB" dirty="0"/>
              <a:t>Our school meals are provided by Zest Catering, Futura Learning Partnership’s in-house catering service. The management team at Zest prides itself on a "fresh, healthy and tasty" ethos. They are happy to support children with food allergies or intolerances.</a:t>
            </a:r>
          </a:p>
          <a:p>
            <a:r>
              <a:rPr lang="en-GB" b="1" dirty="0"/>
              <a:t>Current price: £2.62 per dinner</a:t>
            </a:r>
            <a:r>
              <a:rPr lang="en-GB" dirty="0"/>
              <a:t>. School meals are free for all pupils in Reception, Year 1 and Year 2 in state schools in England. These are known as 'universal free school meals’. </a:t>
            </a:r>
          </a:p>
          <a:p>
            <a:r>
              <a:rPr lang="en-GB" dirty="0">
                <a:hlinkClick r:id="rId2"/>
              </a:rPr>
              <a:t>School menu web link</a:t>
            </a:r>
            <a:endParaRPr lang="en-GB" dirty="0"/>
          </a:p>
          <a:p>
            <a:endParaRPr lang="en-GB" dirty="0"/>
          </a:p>
          <a:p>
            <a:r>
              <a:rPr lang="en-GB" dirty="0"/>
              <a:t>Please chat with your child about the menu and encourage them to try the food rather than just opting for a packed lunch.</a:t>
            </a:r>
          </a:p>
          <a:p>
            <a:endParaRPr lang="en-US" dirty="0"/>
          </a:p>
        </p:txBody>
      </p:sp>
      <p:pic>
        <p:nvPicPr>
          <p:cNvPr id="3" name="Picture 2" descr="Zest Catering">
            <a:extLst>
              <a:ext uri="{FF2B5EF4-FFF2-40B4-BE49-F238E27FC236}">
                <a16:creationId xmlns:a16="http://schemas.microsoft.com/office/drawing/2014/main" id="{AC8AB474-1E8D-D469-6691-742FD1CCB8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643367"/>
            <a:ext cx="2445850" cy="24458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86EF18EC-C745-3FA0-61F9-EA58EC215E56}"/>
              </a:ext>
            </a:extLst>
          </p:cNvPr>
          <p:cNvPicPr>
            <a:picLocks noChangeAspect="1"/>
          </p:cNvPicPr>
          <p:nvPr/>
        </p:nvPicPr>
        <p:blipFill>
          <a:blip r:embed="rId4"/>
          <a:stretch>
            <a:fillRect/>
          </a:stretch>
        </p:blipFill>
        <p:spPr>
          <a:xfrm>
            <a:off x="7532298" y="6044756"/>
            <a:ext cx="1611702" cy="813244"/>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F05BBAEB-E657-0B21-B1CC-B08F8F77A621}"/>
              </a:ext>
            </a:extLst>
          </p:cNvPr>
          <p:cNvPicPr>
            <a:picLocks noChangeAspect="1"/>
          </p:cNvPicPr>
          <p:nvPr/>
        </p:nvPicPr>
        <p:blipFill rotWithShape="1">
          <a:blip r:embed="rId5"/>
          <a:srcRect r="70014"/>
          <a:stretch/>
        </p:blipFill>
        <p:spPr>
          <a:xfrm>
            <a:off x="34226" y="19523"/>
            <a:ext cx="937374" cy="926750"/>
          </a:xfrm>
          <a:prstGeom prst="rect">
            <a:avLst/>
          </a:prstGeom>
        </p:spPr>
      </p:pic>
    </p:spTree>
    <p:extLst>
      <p:ext uri="{BB962C8B-B14F-4D97-AF65-F5344CB8AC3E}">
        <p14:creationId xmlns:p14="http://schemas.microsoft.com/office/powerpoint/2010/main" val="1077164228"/>
      </p:ext>
    </p:extLst>
  </p:cSld>
  <p:clrMapOvr>
    <a:masterClrMapping/>
  </p:clrMapOvr>
  <mc:AlternateContent xmlns:mc="http://schemas.openxmlformats.org/markup-compatibility/2006" xmlns:p14="http://schemas.microsoft.com/office/powerpoint/2010/main">
    <mc:Choice Requires="p14">
      <p:transition spd="slow" p14:dur="2000" advTm="38200"/>
    </mc:Choice>
    <mc:Fallback xmlns="">
      <p:transition spd="slow" advTm="382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462" y="55660"/>
            <a:ext cx="6347713" cy="1320800"/>
          </a:xfrm>
        </p:spPr>
        <p:txBody>
          <a:bodyPr>
            <a:normAutofit/>
          </a:bodyPr>
          <a:lstStyle/>
          <a:p>
            <a:r>
              <a:rPr lang="en-GB" dirty="0"/>
              <a:t>Could you be eligible for Pupil Premium funding?</a:t>
            </a:r>
          </a:p>
        </p:txBody>
      </p:sp>
      <p:sp>
        <p:nvSpPr>
          <p:cNvPr id="7" name="Content Placeholder 6">
            <a:extLst>
              <a:ext uri="{FF2B5EF4-FFF2-40B4-BE49-F238E27FC236}">
                <a16:creationId xmlns:a16="http://schemas.microsoft.com/office/drawing/2014/main" id="{F294BBD4-9577-80A3-0C84-03521D04C190}"/>
              </a:ext>
            </a:extLst>
          </p:cNvPr>
          <p:cNvSpPr>
            <a:spLocks noGrp="1"/>
          </p:cNvSpPr>
          <p:nvPr>
            <p:ph idx="1"/>
          </p:nvPr>
        </p:nvSpPr>
        <p:spPr>
          <a:xfrm>
            <a:off x="323528" y="1412776"/>
            <a:ext cx="8424935" cy="4824536"/>
          </a:xfrm>
        </p:spPr>
        <p:txBody>
          <a:bodyPr>
            <a:normAutofit lnSpcReduction="10000"/>
          </a:bodyPr>
          <a:lstStyle/>
          <a:p>
            <a:pPr marL="0" indent="0">
              <a:buNone/>
            </a:pPr>
            <a:r>
              <a:rPr lang="en-US" sz="2400" dirty="0"/>
              <a:t>If so, as well as getting a </a:t>
            </a:r>
            <a:r>
              <a:rPr lang="en-US" sz="2400" u="sng" dirty="0"/>
              <a:t>free school lunch</a:t>
            </a:r>
            <a:r>
              <a:rPr lang="en-US" sz="2400" dirty="0"/>
              <a:t>, your child will get access to </a:t>
            </a:r>
            <a:r>
              <a:rPr lang="en-US" sz="2400" u="sng" dirty="0"/>
              <a:t>free breakfast club </a:t>
            </a:r>
            <a:r>
              <a:rPr lang="en-US" sz="2400" dirty="0"/>
              <a:t>and </a:t>
            </a:r>
            <a:r>
              <a:rPr lang="en-US" sz="2400" u="sng" dirty="0"/>
              <a:t>toast </a:t>
            </a:r>
            <a:r>
              <a:rPr lang="en-US" sz="2400" dirty="0"/>
              <a:t>at playtime as well as the </a:t>
            </a:r>
            <a:r>
              <a:rPr lang="en-US" sz="2400" u="sng" dirty="0"/>
              <a:t>school receiving funding</a:t>
            </a:r>
            <a:r>
              <a:rPr lang="en-US" sz="2400" dirty="0"/>
              <a:t> to support your child in a range of different ways.</a:t>
            </a:r>
          </a:p>
          <a:p>
            <a:pPr marL="0" indent="0">
              <a:buNone/>
            </a:pPr>
            <a:endParaRPr lang="en-US" sz="2400" dirty="0"/>
          </a:p>
          <a:p>
            <a:pPr marL="0" indent="0">
              <a:buNone/>
            </a:pPr>
            <a:r>
              <a:rPr lang="en-US" sz="2400" dirty="0"/>
              <a:t>We are also offering a </a:t>
            </a:r>
            <a:r>
              <a:rPr lang="en-US" sz="2400" u="sng" dirty="0"/>
              <a:t>free school jumper</a:t>
            </a:r>
            <a:r>
              <a:rPr lang="en-US" sz="2400" dirty="0"/>
              <a:t>, if a successful application is made this term.</a:t>
            </a:r>
          </a:p>
          <a:p>
            <a:pPr marL="0" indent="0">
              <a:buNone/>
            </a:pPr>
            <a:endParaRPr lang="en-US" sz="2400" dirty="0"/>
          </a:p>
          <a:p>
            <a:pPr marL="0" indent="0">
              <a:buNone/>
            </a:pPr>
            <a:r>
              <a:rPr lang="en-US" sz="2400" dirty="0"/>
              <a:t>Please see the letter that has been emailed out to all parents.</a:t>
            </a:r>
          </a:p>
          <a:p>
            <a:pPr marL="0" indent="0">
              <a:buNone/>
            </a:pPr>
            <a:r>
              <a:rPr lang="en-US" sz="2400" dirty="0"/>
              <a:t>If you need any support with this, please contact </a:t>
            </a:r>
            <a:r>
              <a:rPr lang="en-US" sz="2400" dirty="0" err="1"/>
              <a:t>Mrs</a:t>
            </a:r>
            <a:r>
              <a:rPr lang="en-US" sz="2400" dirty="0"/>
              <a:t> Holmes, who is our Pupil Premium lead. </a:t>
            </a:r>
          </a:p>
          <a:p>
            <a:pPr marL="0" indent="0">
              <a:buNone/>
            </a:pPr>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id="{7C9C9C41-DF87-E27C-1901-24B0CDAFAAD1}"/>
              </a:ext>
            </a:extLst>
          </p:cNvPr>
          <p:cNvPicPr>
            <a:picLocks noChangeAspect="1"/>
          </p:cNvPicPr>
          <p:nvPr/>
        </p:nvPicPr>
        <p:blipFill>
          <a:blip r:embed="rId2"/>
          <a:stretch>
            <a:fillRect/>
          </a:stretch>
        </p:blipFill>
        <p:spPr>
          <a:xfrm>
            <a:off x="7532298" y="6044756"/>
            <a:ext cx="1611702" cy="813244"/>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450378C8-54E8-4E67-B6B1-8303BB78B655}"/>
              </a:ext>
            </a:extLst>
          </p:cNvPr>
          <p:cNvPicPr>
            <a:picLocks noChangeAspect="1"/>
          </p:cNvPicPr>
          <p:nvPr/>
        </p:nvPicPr>
        <p:blipFill rotWithShape="1">
          <a:blip r:embed="rId3"/>
          <a:srcRect r="70014"/>
          <a:stretch/>
        </p:blipFill>
        <p:spPr>
          <a:xfrm>
            <a:off x="34226" y="19523"/>
            <a:ext cx="937374" cy="926750"/>
          </a:xfrm>
          <a:prstGeom prst="rect">
            <a:avLst/>
          </a:prstGeom>
        </p:spPr>
      </p:pic>
    </p:spTree>
    <p:extLst>
      <p:ext uri="{BB962C8B-B14F-4D97-AF65-F5344CB8AC3E}">
        <p14:creationId xmlns:p14="http://schemas.microsoft.com/office/powerpoint/2010/main" val="671194674"/>
      </p:ext>
    </p:extLst>
  </p:cSld>
  <p:clrMapOvr>
    <a:masterClrMapping/>
  </p:clrMapOvr>
  <mc:AlternateContent xmlns:mc="http://schemas.openxmlformats.org/markup-compatibility/2006" xmlns:p14="http://schemas.microsoft.com/office/powerpoint/2010/main">
    <mc:Choice Requires="p14">
      <p:transition spd="slow" p14:dur="2000" advTm="38200"/>
    </mc:Choice>
    <mc:Fallback xmlns="">
      <p:transition spd="slow" advTm="382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593" y="871892"/>
            <a:ext cx="4760785" cy="990600"/>
          </a:xfrm>
        </p:spPr>
        <p:txBody>
          <a:bodyPr>
            <a:normAutofit/>
          </a:bodyPr>
          <a:lstStyle/>
          <a:p>
            <a:r>
              <a:rPr lang="en-GB" dirty="0"/>
              <a:t>Behaviour</a:t>
            </a:r>
          </a:p>
        </p:txBody>
      </p:sp>
      <p:sp>
        <p:nvSpPr>
          <p:cNvPr id="7" name="Content Placeholder 6">
            <a:extLst>
              <a:ext uri="{FF2B5EF4-FFF2-40B4-BE49-F238E27FC236}">
                <a16:creationId xmlns:a16="http://schemas.microsoft.com/office/drawing/2014/main" id="{F294BBD4-9577-80A3-0C84-03521D04C190}"/>
              </a:ext>
            </a:extLst>
          </p:cNvPr>
          <p:cNvSpPr>
            <a:spLocks noGrp="1"/>
          </p:cNvSpPr>
          <p:nvPr>
            <p:ph idx="1"/>
          </p:nvPr>
        </p:nvSpPr>
        <p:spPr>
          <a:xfrm>
            <a:off x="1277632" y="1484784"/>
            <a:ext cx="6480722" cy="4320480"/>
          </a:xfrm>
        </p:spPr>
        <p:txBody>
          <a:bodyPr>
            <a:normAutofit lnSpcReduction="10000"/>
          </a:bodyPr>
          <a:lstStyle/>
          <a:p>
            <a:pPr marL="0" indent="0">
              <a:buNone/>
            </a:pPr>
            <a:r>
              <a:rPr lang="en-GB" sz="1350" dirty="0">
                <a:latin typeface="Calibri" panose="020F0502020204030204" pitchFamily="34" charset="0"/>
                <a:ea typeface="Calibri" panose="020F0502020204030204" pitchFamily="34" charset="0"/>
                <a:cs typeface="Arial" panose="020B0604020202020204" pitchFamily="34" charset="0"/>
              </a:rPr>
              <a:t>The Meadows Primary School is committed to creating an environment where exemplary behaviour is at the heart of productive learning. Everyone is expected to maintain the highest standards of personal conduct, to accept responsibility for their behaviour and encourage others to do the same. As members of our community, we adhere to the values of being: ‘Honest, Kind and Respectful.’  These values are how we expect children to behave.</a:t>
            </a:r>
            <a:endParaRPr lang="en-GB"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latin typeface="Calibri" panose="020F0502020204030204" pitchFamily="34" charset="0"/>
              <a:ea typeface="Calibri" panose="020F0502020204030204" pitchFamily="34" charset="0"/>
              <a:cs typeface="Arial" panose="020B0604020202020204" pitchFamily="34" charset="0"/>
            </a:endParaRPr>
          </a:p>
          <a:p>
            <a:pPr marL="0" indent="0">
              <a:buNone/>
            </a:pPr>
            <a:r>
              <a:rPr lang="en-GB" dirty="0">
                <a:latin typeface="Calibri" panose="020F0502020204030204" pitchFamily="34" charset="0"/>
                <a:ea typeface="Calibri" panose="020F0502020204030204" pitchFamily="34" charset="0"/>
                <a:cs typeface="Arial" panose="020B0604020202020204" pitchFamily="34" charset="0"/>
              </a:rPr>
              <a:t>We</a:t>
            </a:r>
            <a:r>
              <a:rPr lang="en-GB" sz="1350" dirty="0">
                <a:latin typeface="Calibri" panose="020F0502020204030204" pitchFamily="34" charset="0"/>
                <a:ea typeface="Calibri" panose="020F0502020204030204" pitchFamily="34" charset="0"/>
                <a:cs typeface="Arial" panose="020B0604020202020204" pitchFamily="34" charset="0"/>
              </a:rPr>
              <a:t> promote positive learning :</a:t>
            </a:r>
          </a:p>
          <a:p>
            <a:pPr marL="0" indent="0">
              <a:buNone/>
            </a:pPr>
            <a:r>
              <a:rPr lang="en-GB" dirty="0">
                <a:latin typeface="Calibri" panose="020F0502020204030204" pitchFamily="34" charset="0"/>
                <a:ea typeface="Calibri" panose="020F0502020204030204" pitchFamily="34" charset="0"/>
                <a:cs typeface="Arial" panose="020B0604020202020204" pitchFamily="34" charset="0"/>
              </a:rPr>
              <a:t>- </a:t>
            </a:r>
            <a:r>
              <a:rPr lang="en-GB" sz="1350" dirty="0">
                <a:latin typeface="Calibri" panose="020F0502020204030204" pitchFamily="34" charset="0"/>
                <a:ea typeface="Calibri" panose="020F0502020204030204" pitchFamily="34" charset="0"/>
                <a:cs typeface="Arial" panose="020B0604020202020204" pitchFamily="34" charset="0"/>
              </a:rPr>
              <a:t>house points.</a:t>
            </a:r>
          </a:p>
          <a:p>
            <a:pPr marL="0" indent="0">
              <a:buNone/>
            </a:pPr>
            <a:r>
              <a:rPr lang="en-GB" dirty="0">
                <a:latin typeface="Calibri" panose="020F0502020204030204" pitchFamily="34" charset="0"/>
                <a:ea typeface="Calibri" panose="020F0502020204030204" pitchFamily="34" charset="0"/>
                <a:cs typeface="Arial" panose="020B0604020202020204" pitchFamily="34" charset="0"/>
              </a:rPr>
              <a:t>- Praise pads/postcard home</a:t>
            </a:r>
          </a:p>
          <a:p>
            <a:pPr marL="0" indent="0">
              <a:buNone/>
            </a:pPr>
            <a:r>
              <a:rPr lang="en-GB" sz="1350" dirty="0">
                <a:latin typeface="Calibri" panose="020F0502020204030204" pitchFamily="34" charset="0"/>
                <a:ea typeface="Calibri" panose="020F0502020204030204" pitchFamily="34" charset="0"/>
                <a:cs typeface="Arial" panose="020B0604020202020204" pitchFamily="34" charset="0"/>
              </a:rPr>
              <a:t>- Wow certificates</a:t>
            </a:r>
          </a:p>
          <a:p>
            <a:pPr marL="0" indent="0">
              <a:buNone/>
            </a:pPr>
            <a:r>
              <a:rPr lang="en-GB" dirty="0">
                <a:latin typeface="Calibri" panose="020F0502020204030204" pitchFamily="34" charset="0"/>
                <a:ea typeface="Calibri" panose="020F0502020204030204" pitchFamily="34" charset="0"/>
                <a:cs typeface="Arial" panose="020B0604020202020204" pitchFamily="34" charset="0"/>
              </a:rPr>
              <a:t>- Celebration certificates (weekly)</a:t>
            </a:r>
          </a:p>
          <a:p>
            <a:pPr marL="0" indent="0">
              <a:buNone/>
            </a:pPr>
            <a:r>
              <a:rPr lang="en-GB" sz="1350" dirty="0">
                <a:latin typeface="Calibri" panose="020F0502020204030204" pitchFamily="34" charset="0"/>
                <a:ea typeface="Calibri" panose="020F0502020204030204" pitchFamily="34" charset="0"/>
                <a:cs typeface="Arial" panose="020B0604020202020204" pitchFamily="34" charset="0"/>
              </a:rPr>
              <a:t>- Above and beyond afternoon tea</a:t>
            </a:r>
          </a:p>
          <a:p>
            <a:endParaRPr lang="en-US" dirty="0"/>
          </a:p>
        </p:txBody>
      </p:sp>
      <p:pic>
        <p:nvPicPr>
          <p:cNvPr id="4" name="Picture 3" descr="Logo, company name&#10;&#10;Description automatically generated">
            <a:extLst>
              <a:ext uri="{FF2B5EF4-FFF2-40B4-BE49-F238E27FC236}">
                <a16:creationId xmlns:a16="http://schemas.microsoft.com/office/drawing/2014/main" id="{7C9C9C41-DF87-E27C-1901-24B0CDAFAAD1}"/>
              </a:ext>
            </a:extLst>
          </p:cNvPr>
          <p:cNvPicPr>
            <a:picLocks noChangeAspect="1"/>
          </p:cNvPicPr>
          <p:nvPr/>
        </p:nvPicPr>
        <p:blipFill>
          <a:blip r:embed="rId2"/>
          <a:stretch>
            <a:fillRect/>
          </a:stretch>
        </p:blipFill>
        <p:spPr>
          <a:xfrm>
            <a:off x="7935223" y="5390817"/>
            <a:ext cx="1208777" cy="609933"/>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DFDBFBD3-AF92-1C29-17B9-063CF5A38FD2}"/>
              </a:ext>
            </a:extLst>
          </p:cNvPr>
          <p:cNvPicPr>
            <a:picLocks noChangeAspect="1"/>
          </p:cNvPicPr>
          <p:nvPr/>
        </p:nvPicPr>
        <p:blipFill rotWithShape="1">
          <a:blip r:embed="rId3"/>
          <a:srcRect r="70014"/>
          <a:stretch/>
        </p:blipFill>
        <p:spPr>
          <a:xfrm>
            <a:off x="1143000" y="871892"/>
            <a:ext cx="703031" cy="695063"/>
          </a:xfrm>
          <a:prstGeom prst="rect">
            <a:avLst/>
          </a:prstGeom>
        </p:spPr>
      </p:pic>
    </p:spTree>
    <p:extLst>
      <p:ext uri="{BB962C8B-B14F-4D97-AF65-F5344CB8AC3E}">
        <p14:creationId xmlns:p14="http://schemas.microsoft.com/office/powerpoint/2010/main" val="1949817750"/>
      </p:ext>
    </p:extLst>
  </p:cSld>
  <p:clrMapOvr>
    <a:masterClrMapping/>
  </p:clrMapOvr>
  <mc:AlternateContent xmlns:mc="http://schemas.openxmlformats.org/markup-compatibility/2006" xmlns:p14="http://schemas.microsoft.com/office/powerpoint/2010/main">
    <mc:Choice Requires="p14">
      <p:transition spd="slow" p14:dur="2000" advTm="38200"/>
    </mc:Choice>
    <mc:Fallback xmlns="">
      <p:transition spd="slow" advTm="382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0053DE-CCF2-AD07-BAB4-E7726C32046B}"/>
              </a:ext>
            </a:extLst>
          </p:cNvPr>
          <p:cNvSpPr>
            <a:spLocks noGrp="1"/>
          </p:cNvSpPr>
          <p:nvPr>
            <p:ph type="title"/>
          </p:nvPr>
        </p:nvSpPr>
        <p:spPr>
          <a:xfrm>
            <a:off x="1707475" y="582459"/>
            <a:ext cx="5943602" cy="990600"/>
          </a:xfrm>
        </p:spPr>
        <p:txBody>
          <a:bodyPr>
            <a:normAutofit fontScale="90000"/>
          </a:bodyPr>
          <a:lstStyle/>
          <a:p>
            <a:r>
              <a:rPr lang="en-US" dirty="0"/>
              <a:t>Raindrops – only 3 displayed in class</a:t>
            </a:r>
          </a:p>
        </p:txBody>
      </p:sp>
      <p:sp>
        <p:nvSpPr>
          <p:cNvPr id="7" name="Content Placeholder 6">
            <a:extLst>
              <a:ext uri="{FF2B5EF4-FFF2-40B4-BE49-F238E27FC236}">
                <a16:creationId xmlns:a16="http://schemas.microsoft.com/office/drawing/2014/main" id="{E6B08B41-111E-55DA-0F08-C7EEC767CFC2}"/>
              </a:ext>
            </a:extLst>
          </p:cNvPr>
          <p:cNvSpPr>
            <a:spLocks noGrp="1"/>
          </p:cNvSpPr>
          <p:nvPr>
            <p:ph idx="1"/>
          </p:nvPr>
        </p:nvSpPr>
        <p:spPr>
          <a:xfrm>
            <a:off x="1600198" y="1831668"/>
            <a:ext cx="6158156" cy="3595555"/>
          </a:xfrm>
        </p:spPr>
        <p:txBody>
          <a:bodyPr>
            <a:normAutofit fontScale="85000" lnSpcReduction="10000"/>
          </a:bodyPr>
          <a:lstStyle/>
          <a:p>
            <a:pPr marL="0" indent="0">
              <a:buNone/>
            </a:pPr>
            <a:r>
              <a:rPr lang="en-GB" dirty="0"/>
              <a:t>Level 1 – children will have a warning and a verbal agreement of understanding between adult and child will be made. Staff may need to speak to parents at the end of the day to inform them of behaviours they are noticing</a:t>
            </a:r>
          </a:p>
          <a:p>
            <a:pPr marL="0" indent="0">
              <a:buNone/>
            </a:pPr>
            <a:r>
              <a:rPr lang="en-GB" dirty="0"/>
              <a:t>Level 2 – Child will have reflection time in a partner class – a restorative conversation will be held. Staff may need to speak to parents at the end of the day to inform them of behaviours they are noticing</a:t>
            </a:r>
          </a:p>
          <a:p>
            <a:pPr marL="0" indent="0">
              <a:buNone/>
            </a:pPr>
            <a:r>
              <a:rPr lang="en-US" dirty="0"/>
              <a:t>Level 3 – Child will have reflection time with a member of SLT during a breaktime/or immediately. Strategies will be planned to be successful moving forwards. Teacher will telephone/speak with parents at the end of the day. If </a:t>
            </a:r>
            <a:r>
              <a:rPr lang="en-US" dirty="0" err="1"/>
              <a:t>behaviour</a:t>
            </a:r>
            <a:r>
              <a:rPr lang="en-US" dirty="0"/>
              <a:t> is persistent, SLT monitor patterns and write to parents to arrange a meeting.</a:t>
            </a:r>
          </a:p>
          <a:p>
            <a:r>
              <a:rPr lang="en-US" dirty="0"/>
              <a:t>Level 4 and Level 5 are in place – see the policy for further information on these</a:t>
            </a:r>
          </a:p>
        </p:txBody>
      </p:sp>
      <p:pic>
        <p:nvPicPr>
          <p:cNvPr id="2" name="Picture 1" descr="Logo, company name&#10;&#10;Description automatically generated">
            <a:extLst>
              <a:ext uri="{FF2B5EF4-FFF2-40B4-BE49-F238E27FC236}">
                <a16:creationId xmlns:a16="http://schemas.microsoft.com/office/drawing/2014/main" id="{BD390B82-C269-3DB1-21C4-5AB141607EBC}"/>
              </a:ext>
            </a:extLst>
          </p:cNvPr>
          <p:cNvPicPr>
            <a:picLocks noChangeAspect="1"/>
          </p:cNvPicPr>
          <p:nvPr/>
        </p:nvPicPr>
        <p:blipFill>
          <a:blip r:embed="rId2"/>
          <a:stretch>
            <a:fillRect/>
          </a:stretch>
        </p:blipFill>
        <p:spPr>
          <a:xfrm>
            <a:off x="7935223" y="5390817"/>
            <a:ext cx="1208777" cy="609933"/>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8A9130CE-8094-74AB-C553-5C173C5AFFA0}"/>
              </a:ext>
            </a:extLst>
          </p:cNvPr>
          <p:cNvPicPr>
            <a:picLocks noChangeAspect="1"/>
          </p:cNvPicPr>
          <p:nvPr/>
        </p:nvPicPr>
        <p:blipFill rotWithShape="1">
          <a:blip r:embed="rId3"/>
          <a:srcRect r="70014"/>
          <a:stretch/>
        </p:blipFill>
        <p:spPr>
          <a:xfrm>
            <a:off x="827902" y="877996"/>
            <a:ext cx="703031" cy="695063"/>
          </a:xfrm>
          <a:prstGeom prst="rect">
            <a:avLst/>
          </a:prstGeom>
        </p:spPr>
      </p:pic>
    </p:spTree>
    <p:extLst>
      <p:ext uri="{BB962C8B-B14F-4D97-AF65-F5344CB8AC3E}">
        <p14:creationId xmlns:p14="http://schemas.microsoft.com/office/powerpoint/2010/main" val="1239629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77" y="116632"/>
            <a:ext cx="6347713" cy="1320800"/>
          </a:xfrm>
        </p:spPr>
        <p:txBody>
          <a:bodyPr>
            <a:normAutofit/>
          </a:bodyPr>
          <a:lstStyle/>
          <a:p>
            <a:r>
              <a:rPr lang="en-GB" dirty="0"/>
              <a:t>Anti-Bullying</a:t>
            </a:r>
          </a:p>
        </p:txBody>
      </p:sp>
      <p:sp>
        <p:nvSpPr>
          <p:cNvPr id="7" name="Content Placeholder 6">
            <a:extLst>
              <a:ext uri="{FF2B5EF4-FFF2-40B4-BE49-F238E27FC236}">
                <a16:creationId xmlns:a16="http://schemas.microsoft.com/office/drawing/2014/main" id="{F294BBD4-9577-80A3-0C84-03521D04C190}"/>
              </a:ext>
            </a:extLst>
          </p:cNvPr>
          <p:cNvSpPr>
            <a:spLocks noGrp="1"/>
          </p:cNvSpPr>
          <p:nvPr>
            <p:ph idx="1"/>
          </p:nvPr>
        </p:nvSpPr>
        <p:spPr>
          <a:xfrm>
            <a:off x="251520" y="1340768"/>
            <a:ext cx="8424935" cy="4364754"/>
          </a:xfrm>
        </p:spPr>
        <p:txBody>
          <a:bodyPr>
            <a:normAutofit/>
          </a:bodyPr>
          <a:lstStyle/>
          <a:p>
            <a:r>
              <a:rPr lang="en-GB" sz="2000" dirty="0"/>
              <a:t>The repetitive, intentional hurting of one person by another. </a:t>
            </a:r>
          </a:p>
          <a:p>
            <a:r>
              <a:rPr lang="en-GB" sz="2000" dirty="0"/>
              <a:t>(STOP: Several times on purpose)</a:t>
            </a:r>
          </a:p>
          <a:p>
            <a:r>
              <a:rPr lang="en-GB" sz="2000" dirty="0"/>
              <a:t>Bullying can be carried out physically, verbally emotionally or online.</a:t>
            </a:r>
          </a:p>
          <a:p>
            <a:r>
              <a:rPr lang="en-GB" sz="2000" dirty="0"/>
              <a:t>Bullying of any kind is unacceptable at our school </a:t>
            </a:r>
          </a:p>
          <a:p>
            <a:r>
              <a:rPr lang="en-GB" sz="2000" dirty="0"/>
              <a:t>Everyone has the right to feel welcome, safe and happy </a:t>
            </a:r>
          </a:p>
          <a:p>
            <a:r>
              <a:rPr lang="en-GB" sz="2000" dirty="0"/>
              <a:t>We should treat everyone with respect </a:t>
            </a:r>
          </a:p>
          <a:p>
            <a:r>
              <a:rPr lang="en-GB" sz="2000" dirty="0"/>
              <a:t>If bullying happens it will be dealt with quickly and effectively </a:t>
            </a:r>
          </a:p>
          <a:p>
            <a:r>
              <a:rPr lang="en-GB" sz="2000" dirty="0"/>
              <a:t>Please click on the link to see our Anti-Bullying policy for further detail.</a:t>
            </a:r>
          </a:p>
          <a:p>
            <a:r>
              <a:rPr lang="en-GB" sz="2000" dirty="0">
                <a:hlinkClick r:id="rId2"/>
              </a:rPr>
              <a:t>Policies</a:t>
            </a:r>
            <a:endParaRPr lang="en-GB" sz="2000" dirty="0"/>
          </a:p>
          <a:p>
            <a:endParaRPr lang="en-GB" dirty="0"/>
          </a:p>
          <a:p>
            <a:pPr marL="0" indent="0">
              <a:buNone/>
            </a:pPr>
            <a:endParaRPr lang="en-GB" dirty="0"/>
          </a:p>
          <a:p>
            <a:pPr marL="0" indent="0">
              <a:buNone/>
            </a:pPr>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id="{7C9C9C41-DF87-E27C-1901-24B0CDAFAAD1}"/>
              </a:ext>
            </a:extLst>
          </p:cNvPr>
          <p:cNvPicPr>
            <a:picLocks noChangeAspect="1"/>
          </p:cNvPicPr>
          <p:nvPr/>
        </p:nvPicPr>
        <p:blipFill>
          <a:blip r:embed="rId3"/>
          <a:stretch>
            <a:fillRect/>
          </a:stretch>
        </p:blipFill>
        <p:spPr>
          <a:xfrm>
            <a:off x="7532298" y="6044756"/>
            <a:ext cx="1611702" cy="813244"/>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91E421F0-68E8-4B8C-4AFD-465E143D1026}"/>
              </a:ext>
            </a:extLst>
          </p:cNvPr>
          <p:cNvPicPr>
            <a:picLocks noChangeAspect="1"/>
          </p:cNvPicPr>
          <p:nvPr/>
        </p:nvPicPr>
        <p:blipFill rotWithShape="1">
          <a:blip r:embed="rId4"/>
          <a:srcRect r="70014"/>
          <a:stretch/>
        </p:blipFill>
        <p:spPr>
          <a:xfrm>
            <a:off x="0" y="19523"/>
            <a:ext cx="937374" cy="926750"/>
          </a:xfrm>
          <a:prstGeom prst="rect">
            <a:avLst/>
          </a:prstGeom>
        </p:spPr>
      </p:pic>
    </p:spTree>
    <p:extLst>
      <p:ext uri="{BB962C8B-B14F-4D97-AF65-F5344CB8AC3E}">
        <p14:creationId xmlns:p14="http://schemas.microsoft.com/office/powerpoint/2010/main" val="3200061626"/>
      </p:ext>
    </p:extLst>
  </p:cSld>
  <p:clrMapOvr>
    <a:masterClrMapping/>
  </p:clrMapOvr>
  <mc:AlternateContent xmlns:mc="http://schemas.openxmlformats.org/markup-compatibility/2006" xmlns:p14="http://schemas.microsoft.com/office/powerpoint/2010/main">
    <mc:Choice Requires="p14">
      <p:transition spd="slow" p14:dur="2000" advTm="38200"/>
    </mc:Choice>
    <mc:Fallback xmlns="">
      <p:transition spd="slow" advTm="382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CAAFFFE-CBAF-E09F-D0F2-18DDA18C6927}"/>
              </a:ext>
            </a:extLst>
          </p:cNvPr>
          <p:cNvGraphicFramePr>
            <a:graphicFrameLocks noGrp="1"/>
          </p:cNvGraphicFramePr>
          <p:nvPr>
            <p:extLst>
              <p:ext uri="{D42A27DB-BD31-4B8C-83A1-F6EECF244321}">
                <p14:modId xmlns:p14="http://schemas.microsoft.com/office/powerpoint/2010/main" val="2104402053"/>
              </p:ext>
            </p:extLst>
          </p:nvPr>
        </p:nvGraphicFramePr>
        <p:xfrm>
          <a:off x="395536" y="548680"/>
          <a:ext cx="8568952" cy="6170026"/>
        </p:xfrm>
        <a:graphic>
          <a:graphicData uri="http://schemas.openxmlformats.org/drawingml/2006/table">
            <a:tbl>
              <a:tblPr firstRow="1" firstCol="1" bandRow="1">
                <a:tableStyleId>{5C22544A-7EE6-4342-B048-85BDC9FD1C3A}</a:tableStyleId>
              </a:tblPr>
              <a:tblGrid>
                <a:gridCol w="971035">
                  <a:extLst>
                    <a:ext uri="{9D8B030D-6E8A-4147-A177-3AD203B41FA5}">
                      <a16:colId xmlns:a16="http://schemas.microsoft.com/office/drawing/2014/main" val="1516444767"/>
                    </a:ext>
                  </a:extLst>
                </a:gridCol>
                <a:gridCol w="1488668">
                  <a:extLst>
                    <a:ext uri="{9D8B030D-6E8A-4147-A177-3AD203B41FA5}">
                      <a16:colId xmlns:a16="http://schemas.microsoft.com/office/drawing/2014/main" val="3175548869"/>
                    </a:ext>
                  </a:extLst>
                </a:gridCol>
                <a:gridCol w="1526768">
                  <a:extLst>
                    <a:ext uri="{9D8B030D-6E8A-4147-A177-3AD203B41FA5}">
                      <a16:colId xmlns:a16="http://schemas.microsoft.com/office/drawing/2014/main" val="3689312139"/>
                    </a:ext>
                  </a:extLst>
                </a:gridCol>
                <a:gridCol w="1526768">
                  <a:extLst>
                    <a:ext uri="{9D8B030D-6E8A-4147-A177-3AD203B41FA5}">
                      <a16:colId xmlns:a16="http://schemas.microsoft.com/office/drawing/2014/main" val="2784739994"/>
                    </a:ext>
                  </a:extLst>
                </a:gridCol>
                <a:gridCol w="1475604">
                  <a:extLst>
                    <a:ext uri="{9D8B030D-6E8A-4147-A177-3AD203B41FA5}">
                      <a16:colId xmlns:a16="http://schemas.microsoft.com/office/drawing/2014/main" val="613306616"/>
                    </a:ext>
                  </a:extLst>
                </a:gridCol>
                <a:gridCol w="1580109">
                  <a:extLst>
                    <a:ext uri="{9D8B030D-6E8A-4147-A177-3AD203B41FA5}">
                      <a16:colId xmlns:a16="http://schemas.microsoft.com/office/drawing/2014/main" val="1809082596"/>
                    </a:ext>
                  </a:extLst>
                </a:gridCol>
              </a:tblGrid>
              <a:tr h="269784">
                <a:tc>
                  <a:txBody>
                    <a:bodyPr/>
                    <a:lstStyle/>
                    <a:p>
                      <a:pPr algn="ctr">
                        <a:lnSpc>
                          <a:spcPct val="115000"/>
                        </a:lnSpc>
                        <a:spcAft>
                          <a:spcPts val="1000"/>
                        </a:spcAft>
                      </a:pP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gridSpan="5">
                  <a:txBody>
                    <a:bodyPr/>
                    <a:lstStyle/>
                    <a:p>
                      <a:pPr algn="just">
                        <a:lnSpc>
                          <a:spcPct val="115000"/>
                        </a:lnSpc>
                        <a:spcAft>
                          <a:spcPts val="1000"/>
                        </a:spcAft>
                      </a:pPr>
                      <a:r>
                        <a:rPr lang="en-GB" sz="1000" dirty="0">
                          <a:effectLst/>
                        </a:rPr>
                        <a:t>The Meadows Primary School – KS1 – Year 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1624646"/>
                  </a:ext>
                </a:extLst>
              </a:tr>
              <a:tr h="146495">
                <a:tc>
                  <a:txBody>
                    <a:bodyPr/>
                    <a:lstStyle/>
                    <a:p>
                      <a:pPr algn="l"/>
                      <a:endParaRPr lang="en-GB" sz="700">
                        <a:effectLst/>
                        <a:latin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Monday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Tuesday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Wednesday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Thursday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Friday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extLst>
                  <a:ext uri="{0D108BD9-81ED-4DB2-BD59-A6C34878D82A}">
                    <a16:rowId xmlns:a16="http://schemas.microsoft.com/office/drawing/2014/main" val="184048719"/>
                  </a:ext>
                </a:extLst>
              </a:tr>
              <a:tr h="146495">
                <a:tc>
                  <a:txBody>
                    <a:bodyPr/>
                    <a:lstStyle/>
                    <a:p>
                      <a:pPr algn="ctr">
                        <a:lnSpc>
                          <a:spcPct val="115000"/>
                        </a:lnSpc>
                        <a:spcAft>
                          <a:spcPts val="1000"/>
                        </a:spcAft>
                      </a:pPr>
                      <a:r>
                        <a:rPr lang="en-GB" sz="600">
                          <a:effectLst/>
                        </a:rPr>
                        <a:t>8.55 – 9.00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Register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Register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Register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Register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Register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extLst>
                  <a:ext uri="{0D108BD9-81ED-4DB2-BD59-A6C34878D82A}">
                    <a16:rowId xmlns:a16="http://schemas.microsoft.com/office/drawing/2014/main" val="2059768666"/>
                  </a:ext>
                </a:extLst>
              </a:tr>
              <a:tr h="236907">
                <a:tc>
                  <a:txBody>
                    <a:bodyPr/>
                    <a:lstStyle/>
                    <a:p>
                      <a:pPr algn="ctr">
                        <a:lnSpc>
                          <a:spcPct val="115000"/>
                        </a:lnSpc>
                        <a:spcAft>
                          <a:spcPts val="1000"/>
                        </a:spcAft>
                      </a:pPr>
                      <a:r>
                        <a:rPr lang="en-GB" sz="600">
                          <a:effectLst/>
                        </a:rPr>
                        <a:t>9.05 – 9.45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RWInc Phonics/WCR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RWInc Phonics/WCR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RWInc Phonics/WCR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RWInc Phonics/WCR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RWInc Phonics/WCR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extLst>
                  <a:ext uri="{0D108BD9-81ED-4DB2-BD59-A6C34878D82A}">
                    <a16:rowId xmlns:a16="http://schemas.microsoft.com/office/drawing/2014/main" val="1383677424"/>
                  </a:ext>
                </a:extLst>
              </a:tr>
              <a:tr h="839503">
                <a:tc>
                  <a:txBody>
                    <a:bodyPr/>
                    <a:lstStyle/>
                    <a:p>
                      <a:pPr algn="ctr">
                        <a:lnSpc>
                          <a:spcPct val="115000"/>
                        </a:lnSpc>
                        <a:spcAft>
                          <a:spcPts val="1000"/>
                        </a:spcAft>
                      </a:pPr>
                      <a:r>
                        <a:rPr lang="en-GB" sz="600">
                          <a:effectLst/>
                        </a:rPr>
                        <a:t>9.45 -10.45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English including 5 mins novel time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 </a:t>
                      </a:r>
                    </a:p>
                    <a:p>
                      <a:pPr algn="ctr">
                        <a:lnSpc>
                          <a:spcPct val="115000"/>
                        </a:lnSpc>
                        <a:spcAft>
                          <a:spcPts val="1000"/>
                        </a:spcAft>
                      </a:pPr>
                      <a:r>
                        <a:rPr lang="en-GB" sz="1000">
                          <a:effectLst/>
                        </a:rPr>
                        <a:t>English including 5 mins novel time</a:t>
                      </a:r>
                    </a:p>
                    <a:p>
                      <a:pPr algn="ctr">
                        <a:lnSpc>
                          <a:spcPct val="115000"/>
                        </a:lnSpc>
                        <a:spcAft>
                          <a:spcPts val="10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English including 5 mins novel time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English including 5 mins novel time</a:t>
                      </a:r>
                    </a:p>
                    <a:p>
                      <a:pPr algn="ctr">
                        <a:lnSpc>
                          <a:spcPct val="115000"/>
                        </a:lnSpc>
                        <a:spcAft>
                          <a:spcPts val="1000"/>
                        </a:spcAft>
                      </a:pPr>
                      <a:r>
                        <a:rPr lang="en-GB" sz="1000">
                          <a:effectLst/>
                        </a:rPr>
                        <a:t> </a:t>
                      </a:r>
                    </a:p>
                    <a:p>
                      <a:pPr algn="ctr">
                        <a:lnSpc>
                          <a:spcPct val="115000"/>
                        </a:lnSpc>
                        <a:spcAft>
                          <a:spcPts val="10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 </a:t>
                      </a:r>
                    </a:p>
                    <a:p>
                      <a:pPr algn="ctr">
                        <a:lnSpc>
                          <a:spcPct val="115000"/>
                        </a:lnSpc>
                        <a:spcAft>
                          <a:spcPts val="1000"/>
                        </a:spcAft>
                      </a:pPr>
                      <a:r>
                        <a:rPr lang="en-GB" sz="1000">
                          <a:effectLst/>
                        </a:rPr>
                        <a:t>English including 5 mins novel time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extLst>
                  <a:ext uri="{0D108BD9-81ED-4DB2-BD59-A6C34878D82A}">
                    <a16:rowId xmlns:a16="http://schemas.microsoft.com/office/drawing/2014/main" val="1013450078"/>
                  </a:ext>
                </a:extLst>
              </a:tr>
              <a:tr h="146495">
                <a:tc>
                  <a:txBody>
                    <a:bodyPr/>
                    <a:lstStyle/>
                    <a:p>
                      <a:pPr algn="ctr">
                        <a:lnSpc>
                          <a:spcPct val="115000"/>
                        </a:lnSpc>
                        <a:spcAft>
                          <a:spcPts val="1000"/>
                        </a:spcAft>
                      </a:pPr>
                      <a:r>
                        <a:rPr lang="en-GB" sz="600">
                          <a:effectLst/>
                        </a:rPr>
                        <a:t>10.45 – 11.00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gridSpan="5">
                  <a:txBody>
                    <a:bodyPr/>
                    <a:lstStyle/>
                    <a:p>
                      <a:pPr algn="ctr">
                        <a:lnSpc>
                          <a:spcPct val="115000"/>
                        </a:lnSpc>
                        <a:spcAft>
                          <a:spcPts val="1000"/>
                        </a:spcAft>
                      </a:pPr>
                      <a:r>
                        <a:rPr lang="en-GB" sz="1000">
                          <a:effectLst/>
                        </a:rPr>
                        <a:t>Break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67703464"/>
                  </a:ext>
                </a:extLst>
              </a:tr>
              <a:tr h="707328">
                <a:tc>
                  <a:txBody>
                    <a:bodyPr/>
                    <a:lstStyle/>
                    <a:p>
                      <a:pPr algn="ctr">
                        <a:lnSpc>
                          <a:spcPct val="115000"/>
                        </a:lnSpc>
                        <a:spcAft>
                          <a:spcPts val="1000"/>
                        </a:spcAft>
                      </a:pPr>
                      <a:r>
                        <a:rPr lang="en-GB" sz="600">
                          <a:effectLst/>
                        </a:rPr>
                        <a:t>11.00 – 11.10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Outdoor- Maths Meeting</a:t>
                      </a:r>
                    </a:p>
                    <a:p>
                      <a:pPr algn="ctr">
                        <a:lnSpc>
                          <a:spcPct val="115000"/>
                        </a:lnSpc>
                        <a:spcAft>
                          <a:spcPts val="10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Maths Meeting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 </a:t>
                      </a:r>
                    </a:p>
                    <a:p>
                      <a:pPr algn="ctr">
                        <a:lnSpc>
                          <a:spcPct val="115000"/>
                        </a:lnSpc>
                        <a:spcAft>
                          <a:spcPts val="1000"/>
                        </a:spcAft>
                      </a:pPr>
                      <a:r>
                        <a:rPr lang="en-GB" sz="1000">
                          <a:effectLst/>
                        </a:rPr>
                        <a:t>Maths Meeting</a:t>
                      </a:r>
                    </a:p>
                    <a:p>
                      <a:pPr algn="ctr">
                        <a:lnSpc>
                          <a:spcPct val="115000"/>
                        </a:lnSpc>
                        <a:spcAft>
                          <a:spcPts val="10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Maths Meeting</a:t>
                      </a:r>
                    </a:p>
                    <a:p>
                      <a:pPr algn="ctr">
                        <a:lnSpc>
                          <a:spcPct val="115000"/>
                        </a:lnSpc>
                        <a:spcAft>
                          <a:spcPts val="1000"/>
                        </a:spcAft>
                      </a:pPr>
                      <a:r>
                        <a:rPr lang="en-GB" sz="1000">
                          <a:effectLst/>
                        </a:rPr>
                        <a:t> </a:t>
                      </a:r>
                    </a:p>
                    <a:p>
                      <a:pPr algn="ctr">
                        <a:lnSpc>
                          <a:spcPct val="115000"/>
                        </a:lnSpc>
                        <a:spcAft>
                          <a:spcPts val="10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dirty="0">
                          <a:effectLst/>
                        </a:rPr>
                        <a:t> </a:t>
                      </a:r>
                    </a:p>
                    <a:p>
                      <a:pPr algn="ctr">
                        <a:lnSpc>
                          <a:spcPct val="115000"/>
                        </a:lnSpc>
                        <a:spcAft>
                          <a:spcPts val="1000"/>
                        </a:spcAft>
                      </a:pPr>
                      <a:r>
                        <a:rPr lang="en-GB" sz="1000" dirty="0">
                          <a:effectLst/>
                        </a:rPr>
                        <a:t>Maths Meeting</a:t>
                      </a:r>
                    </a:p>
                    <a:p>
                      <a:pPr algn="ctr">
                        <a:lnSpc>
                          <a:spcPct val="115000"/>
                        </a:lnSpc>
                        <a:spcAft>
                          <a:spcPts val="100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extLst>
                  <a:ext uri="{0D108BD9-81ED-4DB2-BD59-A6C34878D82A}">
                    <a16:rowId xmlns:a16="http://schemas.microsoft.com/office/drawing/2014/main" val="1796664914"/>
                  </a:ext>
                </a:extLst>
              </a:tr>
              <a:tr h="707328">
                <a:tc>
                  <a:txBody>
                    <a:bodyPr/>
                    <a:lstStyle/>
                    <a:p>
                      <a:pPr algn="ctr">
                        <a:lnSpc>
                          <a:spcPct val="115000"/>
                        </a:lnSpc>
                        <a:spcAft>
                          <a:spcPts val="1000"/>
                        </a:spcAft>
                      </a:pPr>
                      <a:r>
                        <a:rPr lang="en-GB" sz="600">
                          <a:effectLst/>
                        </a:rPr>
                        <a:t>11.10- 12.00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 </a:t>
                      </a:r>
                    </a:p>
                    <a:p>
                      <a:pPr algn="ctr">
                        <a:lnSpc>
                          <a:spcPct val="115000"/>
                        </a:lnSpc>
                        <a:spcAft>
                          <a:spcPts val="1000"/>
                        </a:spcAft>
                      </a:pPr>
                      <a:r>
                        <a:rPr lang="en-GB" sz="1000">
                          <a:effectLst/>
                        </a:rPr>
                        <a:t>Maths</a:t>
                      </a:r>
                    </a:p>
                    <a:p>
                      <a:pPr algn="ctr">
                        <a:lnSpc>
                          <a:spcPct val="115000"/>
                        </a:lnSpc>
                        <a:spcAft>
                          <a:spcPts val="10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Maths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Maths</a:t>
                      </a:r>
                    </a:p>
                    <a:p>
                      <a:pPr algn="ctr">
                        <a:lnSpc>
                          <a:spcPct val="115000"/>
                        </a:lnSpc>
                        <a:spcAft>
                          <a:spcPts val="10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Maths</a:t>
                      </a:r>
                    </a:p>
                    <a:p>
                      <a:pPr algn="ctr">
                        <a:lnSpc>
                          <a:spcPct val="115000"/>
                        </a:lnSpc>
                        <a:spcAft>
                          <a:spcPts val="10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Maths</a:t>
                      </a:r>
                    </a:p>
                    <a:p>
                      <a:pPr algn="ctr">
                        <a:lnSpc>
                          <a:spcPct val="115000"/>
                        </a:lnSpc>
                        <a:spcAft>
                          <a:spcPts val="10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extLst>
                  <a:ext uri="{0D108BD9-81ED-4DB2-BD59-A6C34878D82A}">
                    <a16:rowId xmlns:a16="http://schemas.microsoft.com/office/drawing/2014/main" val="2103826517"/>
                  </a:ext>
                </a:extLst>
              </a:tr>
              <a:tr h="146495">
                <a:tc>
                  <a:txBody>
                    <a:bodyPr/>
                    <a:lstStyle/>
                    <a:p>
                      <a:pPr algn="ctr">
                        <a:lnSpc>
                          <a:spcPct val="115000"/>
                        </a:lnSpc>
                        <a:spcAft>
                          <a:spcPts val="1000"/>
                        </a:spcAft>
                      </a:pPr>
                      <a:r>
                        <a:rPr lang="en-GB" sz="600">
                          <a:effectLst/>
                        </a:rPr>
                        <a:t>12.00 – 1.00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gridSpan="5">
                  <a:txBody>
                    <a:bodyPr/>
                    <a:lstStyle/>
                    <a:p>
                      <a:pPr algn="ctr">
                        <a:lnSpc>
                          <a:spcPct val="115000"/>
                        </a:lnSpc>
                        <a:spcAft>
                          <a:spcPts val="1000"/>
                        </a:spcAft>
                      </a:pPr>
                      <a:r>
                        <a:rPr lang="en-GB" sz="1000">
                          <a:effectLst/>
                        </a:rPr>
                        <a:t>Lunch break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7832992"/>
                  </a:ext>
                </a:extLst>
              </a:tr>
              <a:tr h="707328">
                <a:tc>
                  <a:txBody>
                    <a:bodyPr/>
                    <a:lstStyle/>
                    <a:p>
                      <a:pPr algn="ctr">
                        <a:lnSpc>
                          <a:spcPct val="115000"/>
                        </a:lnSpc>
                        <a:spcAft>
                          <a:spcPts val="1000"/>
                        </a:spcAft>
                      </a:pPr>
                      <a:r>
                        <a:rPr lang="en-GB" sz="600">
                          <a:effectLst/>
                        </a:rPr>
                        <a:t>1.00-1.15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Register</a:t>
                      </a:r>
                    </a:p>
                    <a:p>
                      <a:pPr algn="ctr">
                        <a:lnSpc>
                          <a:spcPct val="115000"/>
                        </a:lnSpc>
                        <a:spcAft>
                          <a:spcPts val="1000"/>
                        </a:spcAft>
                      </a:pPr>
                      <a:r>
                        <a:rPr lang="en-GB" sz="1000">
                          <a:effectLst/>
                        </a:rPr>
                        <a:t>Reading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Register</a:t>
                      </a:r>
                    </a:p>
                    <a:p>
                      <a:pPr algn="ctr">
                        <a:lnSpc>
                          <a:spcPct val="115000"/>
                        </a:lnSpc>
                        <a:spcAft>
                          <a:spcPts val="1000"/>
                        </a:spcAft>
                      </a:pPr>
                      <a:r>
                        <a:rPr lang="en-GB" sz="1000">
                          <a:effectLst/>
                        </a:rPr>
                        <a:t> </a:t>
                      </a:r>
                    </a:p>
                    <a:p>
                      <a:pPr algn="ctr">
                        <a:lnSpc>
                          <a:spcPct val="115000"/>
                        </a:lnSpc>
                        <a:spcAft>
                          <a:spcPts val="1000"/>
                        </a:spcAft>
                      </a:pPr>
                      <a:r>
                        <a:rPr lang="en-GB" sz="1000">
                          <a:effectLst/>
                        </a:rPr>
                        <a:t>Reading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Register</a:t>
                      </a:r>
                    </a:p>
                    <a:p>
                      <a:pPr algn="ctr">
                        <a:lnSpc>
                          <a:spcPct val="115000"/>
                        </a:lnSpc>
                        <a:spcAft>
                          <a:spcPts val="1000"/>
                        </a:spcAft>
                      </a:pPr>
                      <a:r>
                        <a:rPr lang="en-GB" sz="1000">
                          <a:effectLst/>
                        </a:rPr>
                        <a:t>Reading</a:t>
                      </a:r>
                    </a:p>
                    <a:p>
                      <a:pPr algn="ctr">
                        <a:lnSpc>
                          <a:spcPct val="115000"/>
                        </a:lnSpc>
                        <a:spcAft>
                          <a:spcPts val="10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Register</a:t>
                      </a:r>
                    </a:p>
                    <a:p>
                      <a:pPr algn="ctr">
                        <a:lnSpc>
                          <a:spcPct val="115000"/>
                        </a:lnSpc>
                        <a:spcAft>
                          <a:spcPts val="1000"/>
                        </a:spcAft>
                      </a:pPr>
                      <a:r>
                        <a:rPr lang="en-GB" sz="1000">
                          <a:effectLst/>
                        </a:rPr>
                        <a:t>Reading</a:t>
                      </a:r>
                    </a:p>
                    <a:p>
                      <a:pPr algn="ctr">
                        <a:lnSpc>
                          <a:spcPct val="115000"/>
                        </a:lnSpc>
                        <a:spcAft>
                          <a:spcPts val="10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Register</a:t>
                      </a:r>
                    </a:p>
                    <a:p>
                      <a:pPr algn="ctr">
                        <a:lnSpc>
                          <a:spcPct val="115000"/>
                        </a:lnSpc>
                        <a:spcAft>
                          <a:spcPts val="1000"/>
                        </a:spcAft>
                      </a:pPr>
                      <a:r>
                        <a:rPr lang="en-GB" sz="1000">
                          <a:effectLst/>
                        </a:rPr>
                        <a:t>Reading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extLst>
                  <a:ext uri="{0D108BD9-81ED-4DB2-BD59-A6C34878D82A}">
                    <a16:rowId xmlns:a16="http://schemas.microsoft.com/office/drawing/2014/main" val="4185818434"/>
                  </a:ext>
                </a:extLst>
              </a:tr>
              <a:tr h="415521">
                <a:tc>
                  <a:txBody>
                    <a:bodyPr/>
                    <a:lstStyle/>
                    <a:p>
                      <a:pPr algn="ctr">
                        <a:lnSpc>
                          <a:spcPct val="115000"/>
                        </a:lnSpc>
                        <a:spcAft>
                          <a:spcPts val="1000"/>
                        </a:spcAft>
                      </a:pPr>
                      <a:r>
                        <a:rPr lang="en-GB" sz="600">
                          <a:effectLst/>
                        </a:rPr>
                        <a:t>1.15­ – 2.15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Outdoor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dirty="0">
                          <a:effectLst/>
                        </a:rPr>
                        <a:t>PE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DT</a:t>
                      </a:r>
                    </a:p>
                    <a:p>
                      <a:pPr algn="ctr">
                        <a:lnSpc>
                          <a:spcPct val="115000"/>
                        </a:lnSpc>
                        <a:spcAft>
                          <a:spcPts val="10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Science / Geography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PE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extLst>
                  <a:ext uri="{0D108BD9-81ED-4DB2-BD59-A6C34878D82A}">
                    <a16:rowId xmlns:a16="http://schemas.microsoft.com/office/drawing/2014/main" val="1172550110"/>
                  </a:ext>
                </a:extLst>
              </a:tr>
              <a:tr h="707328">
                <a:tc>
                  <a:txBody>
                    <a:bodyPr/>
                    <a:lstStyle/>
                    <a:p>
                      <a:pPr algn="ctr">
                        <a:lnSpc>
                          <a:spcPct val="115000"/>
                        </a:lnSpc>
                        <a:spcAft>
                          <a:spcPts val="1000"/>
                        </a:spcAft>
                      </a:pPr>
                      <a:r>
                        <a:rPr lang="en-GB" sz="600">
                          <a:effectLst/>
                        </a:rPr>
                        <a:t>2.15- 3.00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Science / Geography</a:t>
                      </a:r>
                    </a:p>
                    <a:p>
                      <a:pPr algn="ctr">
                        <a:lnSpc>
                          <a:spcPct val="115000"/>
                        </a:lnSpc>
                        <a:spcAft>
                          <a:spcPts val="1000"/>
                        </a:spcAft>
                      </a:pPr>
                      <a:r>
                        <a:rPr lang="en-GB" sz="1000">
                          <a:effectLst/>
                        </a:rPr>
                        <a:t> </a:t>
                      </a:r>
                    </a:p>
                    <a:p>
                      <a:pPr algn="ctr">
                        <a:lnSpc>
                          <a:spcPct val="115000"/>
                        </a:lnSpc>
                        <a:spcAft>
                          <a:spcPts val="10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Computing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Explore and Learn</a:t>
                      </a:r>
                    </a:p>
                    <a:p>
                      <a:pPr algn="ctr">
                        <a:lnSpc>
                          <a:spcPct val="115000"/>
                        </a:lnSpc>
                        <a:spcAft>
                          <a:spcPts val="100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Explore and Learn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Celebration assembly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extLst>
                  <a:ext uri="{0D108BD9-81ED-4DB2-BD59-A6C34878D82A}">
                    <a16:rowId xmlns:a16="http://schemas.microsoft.com/office/drawing/2014/main" val="3308566888"/>
                  </a:ext>
                </a:extLst>
              </a:tr>
              <a:tr h="183724">
                <a:tc>
                  <a:txBody>
                    <a:bodyPr/>
                    <a:lstStyle/>
                    <a:p>
                      <a:pPr algn="ctr">
                        <a:lnSpc>
                          <a:spcPct val="115000"/>
                        </a:lnSpc>
                        <a:spcAft>
                          <a:spcPts val="1000"/>
                        </a:spcAft>
                      </a:pPr>
                      <a:r>
                        <a:rPr lang="en-GB" sz="600">
                          <a:effectLst/>
                        </a:rPr>
                        <a:t>3.00-3.20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Assembly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Music</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PSHE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Assembly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Free time Friday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extLst>
                  <a:ext uri="{0D108BD9-81ED-4DB2-BD59-A6C34878D82A}">
                    <a16:rowId xmlns:a16="http://schemas.microsoft.com/office/drawing/2014/main" val="2850491242"/>
                  </a:ext>
                </a:extLst>
              </a:tr>
              <a:tr h="255890">
                <a:tc>
                  <a:txBody>
                    <a:bodyPr/>
                    <a:lstStyle/>
                    <a:p>
                      <a:pPr algn="ctr">
                        <a:lnSpc>
                          <a:spcPct val="115000"/>
                        </a:lnSpc>
                        <a:spcAft>
                          <a:spcPts val="1000"/>
                        </a:spcAft>
                      </a:pPr>
                      <a:r>
                        <a:rPr lang="en-GB" sz="600">
                          <a:effectLst/>
                        </a:rPr>
                        <a:t>3.20 – 3.30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Class tidy and ready for home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Class tidy and ready for home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Class tidy and ready for home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a:effectLst/>
                        </a:rPr>
                        <a:t>Class tidy and ready for home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tc>
                  <a:txBody>
                    <a:bodyPr/>
                    <a:lstStyle/>
                    <a:p>
                      <a:pPr algn="ctr">
                        <a:lnSpc>
                          <a:spcPct val="115000"/>
                        </a:lnSpc>
                        <a:spcAft>
                          <a:spcPts val="1000"/>
                        </a:spcAft>
                      </a:pPr>
                      <a:r>
                        <a:rPr lang="en-GB" sz="1000" dirty="0">
                          <a:effectLst/>
                        </a:rPr>
                        <a:t>Class tidy and ready for home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542" marR="41542" marT="0" marB="0" anchor="ctr"/>
                </a:tc>
                <a:extLst>
                  <a:ext uri="{0D108BD9-81ED-4DB2-BD59-A6C34878D82A}">
                    <a16:rowId xmlns:a16="http://schemas.microsoft.com/office/drawing/2014/main" val="3974308969"/>
                  </a:ext>
                </a:extLst>
              </a:tr>
            </a:tbl>
          </a:graphicData>
        </a:graphic>
      </p:graphicFrame>
      <p:pic>
        <p:nvPicPr>
          <p:cNvPr id="1025" name="Picture 2">
            <a:extLst>
              <a:ext uri="{FF2B5EF4-FFF2-40B4-BE49-F238E27FC236}">
                <a16:creationId xmlns:a16="http://schemas.microsoft.com/office/drawing/2014/main" id="{E07A6646-4A9E-141A-0EE3-22D91B9A6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60" y="548510"/>
            <a:ext cx="1343876" cy="71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86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6" name="Straight Connector 25">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Rectangle 35">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with medium confidence">
            <a:extLst>
              <a:ext uri="{FF2B5EF4-FFF2-40B4-BE49-F238E27FC236}">
                <a16:creationId xmlns:a16="http://schemas.microsoft.com/office/drawing/2014/main" id="{ED80ABA2-EA18-EB07-34EF-41E560CED905}"/>
              </a:ext>
            </a:extLst>
          </p:cNvPr>
          <p:cNvPicPr>
            <a:picLocks noChangeAspect="1"/>
          </p:cNvPicPr>
          <p:nvPr/>
        </p:nvPicPr>
        <p:blipFill rotWithShape="1">
          <a:blip r:embed="rId2"/>
          <a:srcRect r="70014"/>
          <a:stretch/>
        </p:blipFill>
        <p:spPr>
          <a:xfrm>
            <a:off x="168275" y="127486"/>
            <a:ext cx="793540" cy="784546"/>
          </a:xfrm>
          <a:prstGeom prst="rect">
            <a:avLst/>
          </a:prstGeom>
        </p:spPr>
      </p:pic>
      <p:pic>
        <p:nvPicPr>
          <p:cNvPr id="3" name="Picture 2" descr="Logo, company name&#10;&#10;Description automatically generated">
            <a:extLst>
              <a:ext uri="{FF2B5EF4-FFF2-40B4-BE49-F238E27FC236}">
                <a16:creationId xmlns:a16="http://schemas.microsoft.com/office/drawing/2014/main" id="{80956B0A-722E-4622-F862-686E50065619}"/>
              </a:ext>
            </a:extLst>
          </p:cNvPr>
          <p:cNvPicPr>
            <a:picLocks noChangeAspect="1"/>
          </p:cNvPicPr>
          <p:nvPr/>
        </p:nvPicPr>
        <p:blipFill>
          <a:blip r:embed="rId3"/>
          <a:stretch>
            <a:fillRect/>
          </a:stretch>
        </p:blipFill>
        <p:spPr>
          <a:xfrm>
            <a:off x="7532298" y="6044756"/>
            <a:ext cx="1611702" cy="813244"/>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590549"/>
            <a:ext cx="9076438" cy="5547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907809"/>
      </p:ext>
    </p:extLst>
  </p:cSld>
  <p:clrMapOvr>
    <a:masterClrMapping/>
  </p:clrMapOvr>
  <mc:AlternateContent xmlns:mc="http://schemas.openxmlformats.org/markup-compatibility/2006" xmlns:p14="http://schemas.microsoft.com/office/powerpoint/2010/main">
    <mc:Choice Requires="p14">
      <p:transition spd="slow" p14:dur="2000" advTm="40761"/>
    </mc:Choice>
    <mc:Fallback xmlns="">
      <p:transition spd="slow" advTm="4076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291" y="30611"/>
            <a:ext cx="6347713" cy="1320800"/>
          </a:xfrm>
        </p:spPr>
        <p:txBody>
          <a:bodyPr/>
          <a:lstStyle/>
          <a:p>
            <a:r>
              <a:rPr lang="en-GB" dirty="0"/>
              <a:t>Homework</a:t>
            </a:r>
          </a:p>
        </p:txBody>
      </p:sp>
      <p:sp>
        <p:nvSpPr>
          <p:cNvPr id="3" name="Content Placeholder 2"/>
          <p:cNvSpPr>
            <a:spLocks noGrp="1"/>
          </p:cNvSpPr>
          <p:nvPr>
            <p:ph idx="1"/>
          </p:nvPr>
        </p:nvSpPr>
        <p:spPr>
          <a:xfrm>
            <a:off x="179510" y="1036302"/>
            <a:ext cx="8784977" cy="5489042"/>
          </a:xfrm>
        </p:spPr>
        <p:txBody>
          <a:bodyPr>
            <a:noAutofit/>
          </a:bodyPr>
          <a:lstStyle/>
          <a:p>
            <a:pPr marL="0" indent="0">
              <a:buNone/>
            </a:pPr>
            <a:r>
              <a:rPr lang="en-GB" sz="1700" dirty="0"/>
              <a:t>Maths Homework – </a:t>
            </a:r>
            <a:r>
              <a:rPr lang="en-GB" sz="1700" b="1" dirty="0"/>
              <a:t>Checked on Fridays</a:t>
            </a:r>
          </a:p>
          <a:p>
            <a:r>
              <a:rPr lang="en-GB" sz="1700" dirty="0"/>
              <a:t>Children will be using </a:t>
            </a:r>
            <a:r>
              <a:rPr lang="en-GB" sz="1700" dirty="0" err="1"/>
              <a:t>DoodleMaths</a:t>
            </a:r>
            <a:r>
              <a:rPr lang="en-GB" sz="1700" dirty="0"/>
              <a:t> and are expected to complete their weekly target of stars. They are tracked over 7 days and this resets again each week. If children fail to complete their target, this will be discussed with the child and they will be asked to complete it during ‘free time Friday’. If children consistently fail to reach their target, this will be discussed with parents and carers.  </a:t>
            </a:r>
            <a:r>
              <a:rPr lang="en-GB" sz="1700" b="1" dirty="0"/>
              <a:t>This will be checked on Fridays.</a:t>
            </a:r>
          </a:p>
          <a:p>
            <a:pPr marL="0" indent="0">
              <a:buNone/>
            </a:pPr>
            <a:endParaRPr lang="en-GB" sz="1700" dirty="0"/>
          </a:p>
          <a:p>
            <a:pPr marL="0" indent="0">
              <a:buNone/>
            </a:pPr>
            <a:r>
              <a:rPr lang="en-GB" sz="1700" dirty="0"/>
              <a:t>English homework </a:t>
            </a:r>
          </a:p>
          <a:p>
            <a:r>
              <a:rPr lang="en-GB" sz="1700" dirty="0"/>
              <a:t>In KS1 children will have 5-8 spellings. Please ensure children practice these at home as well as learning words from the statutory spelling list. </a:t>
            </a:r>
            <a:r>
              <a:rPr lang="en-GB" sz="1700" b="1" dirty="0"/>
              <a:t>(Checked on Mondays)</a:t>
            </a:r>
          </a:p>
          <a:p>
            <a:r>
              <a:rPr lang="en-GB" sz="1700" dirty="0"/>
              <a:t>We expect to see these practised more than once.</a:t>
            </a:r>
          </a:p>
          <a:p>
            <a:r>
              <a:rPr lang="en-GB" sz="1700" dirty="0"/>
              <a:t>Please also read with your child 4 times per week – asking questions to further their understanding of the text. </a:t>
            </a:r>
            <a:r>
              <a:rPr lang="en-GB" sz="1700" b="1" dirty="0"/>
              <a:t>(Checked on Mondays)</a:t>
            </a:r>
          </a:p>
        </p:txBody>
      </p:sp>
      <p:pic>
        <p:nvPicPr>
          <p:cNvPr id="5" name="Picture 4" descr="Text&#10;&#10;Description automatically generated with medium confidence">
            <a:extLst>
              <a:ext uri="{FF2B5EF4-FFF2-40B4-BE49-F238E27FC236}">
                <a16:creationId xmlns:a16="http://schemas.microsoft.com/office/drawing/2014/main" id="{8BB450B8-8922-3709-257D-1DC78CE7938B}"/>
              </a:ext>
            </a:extLst>
          </p:cNvPr>
          <p:cNvPicPr>
            <a:picLocks noChangeAspect="1"/>
          </p:cNvPicPr>
          <p:nvPr/>
        </p:nvPicPr>
        <p:blipFill rotWithShape="1">
          <a:blip r:embed="rId2"/>
          <a:srcRect r="70014"/>
          <a:stretch/>
        </p:blipFill>
        <p:spPr>
          <a:xfrm>
            <a:off x="0" y="19523"/>
            <a:ext cx="937374" cy="926750"/>
          </a:xfrm>
          <a:prstGeom prst="rect">
            <a:avLst/>
          </a:prstGeom>
        </p:spPr>
      </p:pic>
      <p:pic>
        <p:nvPicPr>
          <p:cNvPr id="6" name="Picture 5" descr="Logo, company name&#10;&#10;Description automatically generated">
            <a:extLst>
              <a:ext uri="{FF2B5EF4-FFF2-40B4-BE49-F238E27FC236}">
                <a16:creationId xmlns:a16="http://schemas.microsoft.com/office/drawing/2014/main" id="{D6B4C3BC-33CD-E6F8-D62A-D60B9396D90B}"/>
              </a:ext>
            </a:extLst>
          </p:cNvPr>
          <p:cNvPicPr>
            <a:picLocks noChangeAspect="1"/>
          </p:cNvPicPr>
          <p:nvPr/>
        </p:nvPicPr>
        <p:blipFill>
          <a:blip r:embed="rId3"/>
          <a:stretch>
            <a:fillRect/>
          </a:stretch>
        </p:blipFill>
        <p:spPr>
          <a:xfrm>
            <a:off x="7532298" y="6044756"/>
            <a:ext cx="1611702" cy="813244"/>
          </a:xfrm>
          <a:prstGeom prst="rect">
            <a:avLst/>
          </a:prstGeom>
        </p:spPr>
      </p:pic>
    </p:spTree>
    <p:extLst>
      <p:ext uri="{BB962C8B-B14F-4D97-AF65-F5344CB8AC3E}">
        <p14:creationId xmlns:p14="http://schemas.microsoft.com/office/powerpoint/2010/main" val="1515920212"/>
      </p:ext>
    </p:extLst>
  </p:cSld>
  <p:clrMapOvr>
    <a:masterClrMapping/>
  </p:clrMapOvr>
  <mc:AlternateContent xmlns:mc="http://schemas.openxmlformats.org/markup-compatibility/2006" xmlns:p14="http://schemas.microsoft.com/office/powerpoint/2010/main">
    <mc:Choice Requires="p14">
      <p:transition spd="slow" p14:dur="2000" advTm="108310"/>
    </mc:Choice>
    <mc:Fallback xmlns="">
      <p:transition spd="slow" advTm="10831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0014"/>
          <a:stretch/>
        </p:blipFill>
        <p:spPr>
          <a:xfrm>
            <a:off x="0" y="0"/>
            <a:ext cx="1092502" cy="1080120"/>
          </a:xfrm>
          <a:prstGeom prst="rect">
            <a:avLst/>
          </a:prstGeom>
        </p:spPr>
      </p:pic>
      <p:pic>
        <p:nvPicPr>
          <p:cNvPr id="3" name="Picture 2">
            <a:extLst>
              <a:ext uri="{FF2B5EF4-FFF2-40B4-BE49-F238E27FC236}">
                <a16:creationId xmlns:a16="http://schemas.microsoft.com/office/drawing/2014/main" id="{3AA59338-D74D-3D69-9A53-0D39F5D60056}"/>
              </a:ext>
            </a:extLst>
          </p:cNvPr>
          <p:cNvPicPr>
            <a:picLocks noChangeAspect="1"/>
          </p:cNvPicPr>
          <p:nvPr/>
        </p:nvPicPr>
        <p:blipFill>
          <a:blip r:embed="rId4"/>
          <a:stretch>
            <a:fillRect/>
          </a:stretch>
        </p:blipFill>
        <p:spPr>
          <a:xfrm>
            <a:off x="7532298" y="6044756"/>
            <a:ext cx="1611702" cy="813244"/>
          </a:xfrm>
          <a:prstGeom prst="rect">
            <a:avLst/>
          </a:prstGeom>
        </p:spPr>
      </p:pic>
      <p:sp>
        <p:nvSpPr>
          <p:cNvPr id="4" name="Title 1">
            <a:extLst>
              <a:ext uri="{FF2B5EF4-FFF2-40B4-BE49-F238E27FC236}">
                <a16:creationId xmlns:a16="http://schemas.microsoft.com/office/drawing/2014/main" id="{FC699893-24EA-9157-86A1-B67E7FAB2343}"/>
              </a:ext>
            </a:extLst>
          </p:cNvPr>
          <p:cNvSpPr>
            <a:spLocks noGrp="1"/>
          </p:cNvSpPr>
          <p:nvPr>
            <p:ph type="ctrTitle"/>
          </p:nvPr>
        </p:nvSpPr>
        <p:spPr>
          <a:xfrm>
            <a:off x="1271021" y="1988840"/>
            <a:ext cx="7067128" cy="2736304"/>
          </a:xfrm>
        </p:spPr>
        <p:txBody>
          <a:bodyPr>
            <a:normAutofit fontScale="90000"/>
          </a:bodyPr>
          <a:lstStyle/>
          <a:p>
            <a:pPr algn="l"/>
            <a:r>
              <a:rPr lang="en-US" sz="4000" dirty="0">
                <a:solidFill>
                  <a:schemeClr val="tx1"/>
                </a:solidFill>
              </a:rPr>
              <a:t>Year 1</a:t>
            </a:r>
            <a:br>
              <a:rPr lang="en-US" sz="4000" dirty="0">
                <a:solidFill>
                  <a:schemeClr val="tx1"/>
                </a:solidFill>
              </a:rPr>
            </a:br>
            <a:br>
              <a:rPr lang="en-US" sz="4000" dirty="0">
                <a:solidFill>
                  <a:schemeClr val="tx1"/>
                </a:solidFill>
              </a:rPr>
            </a:br>
            <a:r>
              <a:rPr lang="en-US" sz="4000" dirty="0">
                <a:solidFill>
                  <a:schemeClr val="tx1"/>
                </a:solidFill>
              </a:rPr>
              <a:t>Monday – Wednesday: Mrs Sapoff</a:t>
            </a:r>
            <a:br>
              <a:rPr lang="en-US" sz="4000" dirty="0">
                <a:solidFill>
                  <a:schemeClr val="tx1"/>
                </a:solidFill>
              </a:rPr>
            </a:br>
            <a:br>
              <a:rPr lang="en-US" sz="4000" dirty="0">
                <a:solidFill>
                  <a:schemeClr val="tx1"/>
                </a:solidFill>
              </a:rPr>
            </a:br>
            <a:r>
              <a:rPr lang="en-US" sz="4000" dirty="0">
                <a:solidFill>
                  <a:schemeClr val="tx1"/>
                </a:solidFill>
              </a:rPr>
              <a:t>Thursday – Friday: Mrs Campbell</a:t>
            </a:r>
            <a:br>
              <a:rPr lang="en-US" sz="4000" dirty="0">
                <a:solidFill>
                  <a:schemeClr val="tx1"/>
                </a:solidFill>
              </a:rPr>
            </a:br>
            <a:br>
              <a:rPr lang="en-US" sz="4000" dirty="0">
                <a:solidFill>
                  <a:schemeClr val="tx1"/>
                </a:solidFill>
              </a:rPr>
            </a:br>
            <a:r>
              <a:rPr lang="en-US" sz="4000" dirty="0">
                <a:solidFill>
                  <a:schemeClr val="tx1"/>
                </a:solidFill>
              </a:rPr>
              <a:t>TA support from Mrs </a:t>
            </a:r>
            <a:r>
              <a:rPr lang="en-US" sz="4000" dirty="0" err="1">
                <a:solidFill>
                  <a:schemeClr val="tx1"/>
                </a:solidFill>
              </a:rPr>
              <a:t>Tokar</a:t>
            </a:r>
            <a:r>
              <a:rPr lang="en-US" sz="4000" dirty="0">
                <a:solidFill>
                  <a:schemeClr val="tx1"/>
                </a:solidFill>
              </a:rPr>
              <a:t> and Mrs Robinson.</a:t>
            </a:r>
            <a:endParaRPr lang="en-GB" sz="4000" dirty="0">
              <a:solidFill>
                <a:schemeClr val="tx1"/>
              </a:solidFill>
            </a:endParaRPr>
          </a:p>
        </p:txBody>
      </p:sp>
    </p:spTree>
    <p:custDataLst>
      <p:tags r:id="rId1"/>
    </p:custDataLst>
    <p:extLst>
      <p:ext uri="{BB962C8B-B14F-4D97-AF65-F5344CB8AC3E}">
        <p14:creationId xmlns:p14="http://schemas.microsoft.com/office/powerpoint/2010/main" val="2710664052"/>
      </p:ext>
    </p:extLst>
  </p:cSld>
  <p:clrMapOvr>
    <a:masterClrMapping/>
  </p:clrMapOvr>
  <mc:AlternateContent xmlns:mc="http://schemas.openxmlformats.org/markup-compatibility/2006" xmlns:p14="http://schemas.microsoft.com/office/powerpoint/2010/main">
    <mc:Choice Requires="p14">
      <p:transition spd="slow" p14:dur="2000" advTm="22901"/>
    </mc:Choice>
    <mc:Fallback xmlns="">
      <p:transition spd="slow" advTm="2290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143" y="90864"/>
            <a:ext cx="6347713" cy="1320800"/>
          </a:xfrm>
        </p:spPr>
        <p:txBody>
          <a:bodyPr>
            <a:normAutofit/>
          </a:bodyPr>
          <a:lstStyle/>
          <a:p>
            <a:r>
              <a:rPr lang="en-GB" dirty="0"/>
              <a:t>Maths</a:t>
            </a:r>
          </a:p>
        </p:txBody>
      </p:sp>
      <p:sp>
        <p:nvSpPr>
          <p:cNvPr id="3" name="Content Placeholder 2"/>
          <p:cNvSpPr>
            <a:spLocks noGrp="1"/>
          </p:cNvSpPr>
          <p:nvPr>
            <p:ph idx="1"/>
          </p:nvPr>
        </p:nvSpPr>
        <p:spPr>
          <a:xfrm>
            <a:off x="468687" y="973538"/>
            <a:ext cx="7859216" cy="4464496"/>
          </a:xfrm>
        </p:spPr>
        <p:txBody>
          <a:bodyPr>
            <a:normAutofit/>
          </a:bodyPr>
          <a:lstStyle/>
          <a:p>
            <a:r>
              <a:rPr lang="en-GB" dirty="0"/>
              <a:t>We follow White Rose Maths scheme of learning – This is Y1’s mapped for the year</a:t>
            </a:r>
          </a:p>
          <a:p>
            <a:endParaRPr lang="en-GB" dirty="0"/>
          </a:p>
        </p:txBody>
      </p:sp>
      <p:pic>
        <p:nvPicPr>
          <p:cNvPr id="7" name="Picture 6" descr="Text&#10;&#10;Description automatically generated with medium confidence">
            <a:extLst>
              <a:ext uri="{FF2B5EF4-FFF2-40B4-BE49-F238E27FC236}">
                <a16:creationId xmlns:a16="http://schemas.microsoft.com/office/drawing/2014/main" id="{818BDF9B-5825-079F-B334-48274BEFFF79}"/>
              </a:ext>
            </a:extLst>
          </p:cNvPr>
          <p:cNvPicPr>
            <a:picLocks noChangeAspect="1"/>
          </p:cNvPicPr>
          <p:nvPr/>
        </p:nvPicPr>
        <p:blipFill rotWithShape="1">
          <a:blip r:embed="rId2"/>
          <a:srcRect r="70014"/>
          <a:stretch/>
        </p:blipFill>
        <p:spPr>
          <a:xfrm>
            <a:off x="0" y="19523"/>
            <a:ext cx="937374" cy="926750"/>
          </a:xfrm>
          <a:prstGeom prst="rect">
            <a:avLst/>
          </a:prstGeom>
        </p:spPr>
      </p:pic>
      <p:pic>
        <p:nvPicPr>
          <p:cNvPr id="8" name="Picture 7" descr="Logo, company name&#10;&#10;Description automatically generated">
            <a:extLst>
              <a:ext uri="{FF2B5EF4-FFF2-40B4-BE49-F238E27FC236}">
                <a16:creationId xmlns:a16="http://schemas.microsoft.com/office/drawing/2014/main" id="{0BF35BD3-0CFE-E4FB-F00E-E746A9B28EDF}"/>
              </a:ext>
            </a:extLst>
          </p:cNvPr>
          <p:cNvPicPr>
            <a:picLocks noChangeAspect="1"/>
          </p:cNvPicPr>
          <p:nvPr/>
        </p:nvPicPr>
        <p:blipFill>
          <a:blip r:embed="rId3"/>
          <a:stretch>
            <a:fillRect/>
          </a:stretch>
        </p:blipFill>
        <p:spPr>
          <a:xfrm>
            <a:off x="7532298" y="6044756"/>
            <a:ext cx="1611702" cy="813244"/>
          </a:xfrm>
          <a:prstGeom prst="rect">
            <a:avLst/>
          </a:prstGeom>
        </p:spPr>
      </p:pic>
      <p:pic>
        <p:nvPicPr>
          <p:cNvPr id="4" name="Picture 3">
            <a:extLst>
              <a:ext uri="{FF2B5EF4-FFF2-40B4-BE49-F238E27FC236}">
                <a16:creationId xmlns:a16="http://schemas.microsoft.com/office/drawing/2014/main" id="{3032CF59-9D53-75D0-34C8-AEB90D421DD7}"/>
              </a:ext>
            </a:extLst>
          </p:cNvPr>
          <p:cNvPicPr>
            <a:picLocks noChangeAspect="1"/>
          </p:cNvPicPr>
          <p:nvPr/>
        </p:nvPicPr>
        <p:blipFill>
          <a:blip r:embed="rId4"/>
          <a:stretch>
            <a:fillRect/>
          </a:stretch>
        </p:blipFill>
        <p:spPr>
          <a:xfrm>
            <a:off x="238705" y="1596167"/>
            <a:ext cx="8436608" cy="5261833"/>
          </a:xfrm>
          <a:prstGeom prst="rect">
            <a:avLst/>
          </a:prstGeom>
        </p:spPr>
      </p:pic>
    </p:spTree>
    <p:extLst>
      <p:ext uri="{BB962C8B-B14F-4D97-AF65-F5344CB8AC3E}">
        <p14:creationId xmlns:p14="http://schemas.microsoft.com/office/powerpoint/2010/main" val="3570296118"/>
      </p:ext>
    </p:extLst>
  </p:cSld>
  <p:clrMapOvr>
    <a:masterClrMapping/>
  </p:clrMapOvr>
  <mc:AlternateContent xmlns:mc="http://schemas.openxmlformats.org/markup-compatibility/2006" xmlns:p14="http://schemas.microsoft.com/office/powerpoint/2010/main">
    <mc:Choice Requires="p14">
      <p:transition spd="slow" p14:dur="2000" advTm="38103"/>
    </mc:Choice>
    <mc:Fallback xmlns="">
      <p:transition spd="slow" advTm="3810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143" y="90864"/>
            <a:ext cx="6347713" cy="1320800"/>
          </a:xfrm>
        </p:spPr>
        <p:txBody>
          <a:bodyPr>
            <a:normAutofit/>
          </a:bodyPr>
          <a:lstStyle/>
          <a:p>
            <a:r>
              <a:rPr lang="en-GB" dirty="0"/>
              <a:t>Maths</a:t>
            </a:r>
          </a:p>
        </p:txBody>
      </p:sp>
      <p:sp>
        <p:nvSpPr>
          <p:cNvPr id="3" name="Content Placeholder 2"/>
          <p:cNvSpPr>
            <a:spLocks noGrp="1"/>
          </p:cNvSpPr>
          <p:nvPr>
            <p:ph idx="1"/>
          </p:nvPr>
        </p:nvSpPr>
        <p:spPr>
          <a:xfrm>
            <a:off x="468687" y="973538"/>
            <a:ext cx="7859216" cy="4464496"/>
          </a:xfrm>
        </p:spPr>
        <p:txBody>
          <a:bodyPr>
            <a:normAutofit/>
          </a:bodyPr>
          <a:lstStyle/>
          <a:p>
            <a:r>
              <a:rPr lang="en-GB" dirty="0"/>
              <a:t>We follow White Rose Maths scheme of learning – This is Y2’s mapped for the year</a:t>
            </a:r>
          </a:p>
          <a:p>
            <a:endParaRPr lang="en-GB" dirty="0"/>
          </a:p>
        </p:txBody>
      </p:sp>
      <p:pic>
        <p:nvPicPr>
          <p:cNvPr id="7" name="Picture 6" descr="Text&#10;&#10;Description automatically generated with medium confidence">
            <a:extLst>
              <a:ext uri="{FF2B5EF4-FFF2-40B4-BE49-F238E27FC236}">
                <a16:creationId xmlns:a16="http://schemas.microsoft.com/office/drawing/2014/main" id="{818BDF9B-5825-079F-B334-48274BEFFF79}"/>
              </a:ext>
            </a:extLst>
          </p:cNvPr>
          <p:cNvPicPr>
            <a:picLocks noChangeAspect="1"/>
          </p:cNvPicPr>
          <p:nvPr/>
        </p:nvPicPr>
        <p:blipFill rotWithShape="1">
          <a:blip r:embed="rId2"/>
          <a:srcRect r="70014"/>
          <a:stretch/>
        </p:blipFill>
        <p:spPr>
          <a:xfrm>
            <a:off x="0" y="19523"/>
            <a:ext cx="937374" cy="926750"/>
          </a:xfrm>
          <a:prstGeom prst="rect">
            <a:avLst/>
          </a:prstGeom>
        </p:spPr>
      </p:pic>
      <p:pic>
        <p:nvPicPr>
          <p:cNvPr id="8" name="Picture 7" descr="Logo, company name&#10;&#10;Description automatically generated">
            <a:extLst>
              <a:ext uri="{FF2B5EF4-FFF2-40B4-BE49-F238E27FC236}">
                <a16:creationId xmlns:a16="http://schemas.microsoft.com/office/drawing/2014/main" id="{0BF35BD3-0CFE-E4FB-F00E-E746A9B28EDF}"/>
              </a:ext>
            </a:extLst>
          </p:cNvPr>
          <p:cNvPicPr>
            <a:picLocks noChangeAspect="1"/>
          </p:cNvPicPr>
          <p:nvPr/>
        </p:nvPicPr>
        <p:blipFill>
          <a:blip r:embed="rId3"/>
          <a:stretch>
            <a:fillRect/>
          </a:stretch>
        </p:blipFill>
        <p:spPr>
          <a:xfrm>
            <a:off x="7532298" y="6044756"/>
            <a:ext cx="1611702" cy="813244"/>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1628800"/>
            <a:ext cx="7704856" cy="5214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384011"/>
      </p:ext>
    </p:extLst>
  </p:cSld>
  <p:clrMapOvr>
    <a:masterClrMapping/>
  </p:clrMapOvr>
  <mc:AlternateContent xmlns:mc="http://schemas.openxmlformats.org/markup-compatibility/2006" xmlns:p14="http://schemas.microsoft.com/office/powerpoint/2010/main">
    <mc:Choice Requires="p14">
      <p:transition spd="slow" p14:dur="2000" advTm="38103"/>
    </mc:Choice>
    <mc:Fallback xmlns="">
      <p:transition spd="slow" advTm="3810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143" y="90864"/>
            <a:ext cx="6347713" cy="1320800"/>
          </a:xfrm>
        </p:spPr>
        <p:txBody>
          <a:bodyPr>
            <a:normAutofit/>
          </a:bodyPr>
          <a:lstStyle/>
          <a:p>
            <a:r>
              <a:rPr lang="en-GB" dirty="0"/>
              <a:t>English</a:t>
            </a:r>
          </a:p>
        </p:txBody>
      </p:sp>
      <p:sp>
        <p:nvSpPr>
          <p:cNvPr id="3" name="Content Placeholder 2"/>
          <p:cNvSpPr>
            <a:spLocks noGrp="1"/>
          </p:cNvSpPr>
          <p:nvPr>
            <p:ph idx="1"/>
          </p:nvPr>
        </p:nvSpPr>
        <p:spPr>
          <a:xfrm>
            <a:off x="468687" y="973538"/>
            <a:ext cx="7859216" cy="5479798"/>
          </a:xfrm>
        </p:spPr>
        <p:txBody>
          <a:bodyPr>
            <a:normAutofit fontScale="92500" lnSpcReduction="10000"/>
          </a:bodyPr>
          <a:lstStyle/>
          <a:p>
            <a:pPr marL="0" indent="0">
              <a:buNone/>
            </a:pPr>
            <a:r>
              <a:rPr lang="en-GB" b="1" dirty="0"/>
              <a:t>WRITING</a:t>
            </a:r>
          </a:p>
          <a:p>
            <a:r>
              <a:rPr lang="en-GB" dirty="0"/>
              <a:t>We plan our English around a text for each term and all writing is based around this high quality text.</a:t>
            </a:r>
          </a:p>
          <a:p>
            <a:r>
              <a:rPr lang="en-GB" dirty="0"/>
              <a:t>Children will be taught a skill and they will practise this, followed by a short writing piece where they apply this school. </a:t>
            </a:r>
          </a:p>
          <a:p>
            <a:r>
              <a:rPr lang="en-GB" dirty="0"/>
              <a:t>Each writing unit will have long writing outcomes as well.</a:t>
            </a:r>
          </a:p>
          <a:p>
            <a:r>
              <a:rPr lang="en-GB" dirty="0"/>
              <a:t>Children will learn their grammar curriculum within their English lessons</a:t>
            </a:r>
          </a:p>
          <a:p>
            <a:pPr marL="0" indent="0">
              <a:buNone/>
            </a:pPr>
            <a:r>
              <a:rPr lang="en-GB" b="1" dirty="0"/>
              <a:t>READING</a:t>
            </a:r>
          </a:p>
          <a:p>
            <a:r>
              <a:rPr lang="en-GB" dirty="0"/>
              <a:t>Most children will take part in phonics sessions. We work in small groups and children are re-assessed every 6 weeks. We change books every 3 days so please make sure they are always in school.</a:t>
            </a:r>
          </a:p>
          <a:p>
            <a:r>
              <a:rPr lang="en-GB" dirty="0"/>
              <a:t>Whole class reading lessons usually start in Y2 from January and we follow VIPERS.</a:t>
            </a:r>
          </a:p>
          <a:p>
            <a:r>
              <a:rPr lang="en-GB" dirty="0"/>
              <a:t>VIPERS focuses on all the different reading skills and children spend time reading texts as well as building their comprehension skills.</a:t>
            </a:r>
          </a:p>
          <a:p>
            <a:pPr marL="0" indent="0">
              <a:buNone/>
            </a:pPr>
            <a:endParaRPr lang="en-GB" dirty="0"/>
          </a:p>
          <a:p>
            <a:pPr marL="0" indent="0">
              <a:buNone/>
            </a:pPr>
            <a:r>
              <a:rPr lang="en-GB" dirty="0"/>
              <a:t> </a:t>
            </a:r>
          </a:p>
          <a:p>
            <a:endParaRPr lang="en-GB" dirty="0"/>
          </a:p>
        </p:txBody>
      </p:sp>
      <p:pic>
        <p:nvPicPr>
          <p:cNvPr id="7" name="Picture 6" descr="Text&#10;&#10;Description automatically generated with medium confidence">
            <a:extLst>
              <a:ext uri="{FF2B5EF4-FFF2-40B4-BE49-F238E27FC236}">
                <a16:creationId xmlns:a16="http://schemas.microsoft.com/office/drawing/2014/main" id="{818BDF9B-5825-079F-B334-48274BEFFF79}"/>
              </a:ext>
            </a:extLst>
          </p:cNvPr>
          <p:cNvPicPr>
            <a:picLocks noChangeAspect="1"/>
          </p:cNvPicPr>
          <p:nvPr/>
        </p:nvPicPr>
        <p:blipFill rotWithShape="1">
          <a:blip r:embed="rId2"/>
          <a:srcRect r="70014"/>
          <a:stretch/>
        </p:blipFill>
        <p:spPr>
          <a:xfrm>
            <a:off x="0" y="68826"/>
            <a:ext cx="937374" cy="926750"/>
          </a:xfrm>
          <a:prstGeom prst="rect">
            <a:avLst/>
          </a:prstGeom>
        </p:spPr>
      </p:pic>
      <p:pic>
        <p:nvPicPr>
          <p:cNvPr id="8" name="Picture 7" descr="Logo, company name&#10;&#10;Description automatically generated">
            <a:extLst>
              <a:ext uri="{FF2B5EF4-FFF2-40B4-BE49-F238E27FC236}">
                <a16:creationId xmlns:a16="http://schemas.microsoft.com/office/drawing/2014/main" id="{0BF35BD3-0CFE-E4FB-F00E-E746A9B28EDF}"/>
              </a:ext>
            </a:extLst>
          </p:cNvPr>
          <p:cNvPicPr>
            <a:picLocks noChangeAspect="1"/>
          </p:cNvPicPr>
          <p:nvPr/>
        </p:nvPicPr>
        <p:blipFill>
          <a:blip r:embed="rId3"/>
          <a:stretch>
            <a:fillRect/>
          </a:stretch>
        </p:blipFill>
        <p:spPr>
          <a:xfrm>
            <a:off x="7532298" y="6044756"/>
            <a:ext cx="1611702" cy="813244"/>
          </a:xfrm>
          <a:prstGeom prst="rect">
            <a:avLst/>
          </a:prstGeom>
        </p:spPr>
      </p:pic>
    </p:spTree>
    <p:extLst>
      <p:ext uri="{BB962C8B-B14F-4D97-AF65-F5344CB8AC3E}">
        <p14:creationId xmlns:p14="http://schemas.microsoft.com/office/powerpoint/2010/main" val="312988686"/>
      </p:ext>
    </p:extLst>
  </p:cSld>
  <p:clrMapOvr>
    <a:masterClrMapping/>
  </p:clrMapOvr>
  <mc:AlternateContent xmlns:mc="http://schemas.openxmlformats.org/markup-compatibility/2006" xmlns:p14="http://schemas.microsoft.com/office/powerpoint/2010/main">
    <mc:Choice Requires="p14">
      <p:transition spd="slow" p14:dur="2000" advTm="38103"/>
    </mc:Choice>
    <mc:Fallback xmlns="">
      <p:transition spd="slow" advTm="3810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83724"/>
            <a:ext cx="6347713" cy="1320800"/>
          </a:xfrm>
        </p:spPr>
        <p:txBody>
          <a:bodyPr>
            <a:normAutofit/>
          </a:bodyPr>
          <a:lstStyle/>
          <a:p>
            <a:r>
              <a:rPr lang="en-GB" dirty="0"/>
              <a:t>PE</a:t>
            </a:r>
          </a:p>
        </p:txBody>
      </p:sp>
      <p:pic>
        <p:nvPicPr>
          <p:cNvPr id="5" name="Picture 4" descr="Text&#10;&#10;Description automatically generated with medium confidence">
            <a:extLst>
              <a:ext uri="{FF2B5EF4-FFF2-40B4-BE49-F238E27FC236}">
                <a16:creationId xmlns:a16="http://schemas.microsoft.com/office/drawing/2014/main" id="{C9C56C02-A66B-B00E-2B67-1D85396AE325}"/>
              </a:ext>
            </a:extLst>
          </p:cNvPr>
          <p:cNvPicPr>
            <a:picLocks noChangeAspect="1"/>
          </p:cNvPicPr>
          <p:nvPr/>
        </p:nvPicPr>
        <p:blipFill rotWithShape="1">
          <a:blip r:embed="rId2"/>
          <a:srcRect r="70014"/>
          <a:stretch/>
        </p:blipFill>
        <p:spPr>
          <a:xfrm>
            <a:off x="0" y="68826"/>
            <a:ext cx="937374" cy="926750"/>
          </a:xfrm>
          <a:prstGeom prst="rect">
            <a:avLst/>
          </a:prstGeom>
        </p:spPr>
      </p:pic>
      <p:pic>
        <p:nvPicPr>
          <p:cNvPr id="6" name="Picture 5" descr="Logo, company name&#10;&#10;Description automatically generated">
            <a:extLst>
              <a:ext uri="{FF2B5EF4-FFF2-40B4-BE49-F238E27FC236}">
                <a16:creationId xmlns:a16="http://schemas.microsoft.com/office/drawing/2014/main" id="{2E58626C-05A3-E9DF-6024-E233C896CC88}"/>
              </a:ext>
            </a:extLst>
          </p:cNvPr>
          <p:cNvPicPr>
            <a:picLocks noChangeAspect="1"/>
          </p:cNvPicPr>
          <p:nvPr/>
        </p:nvPicPr>
        <p:blipFill>
          <a:blip r:embed="rId3"/>
          <a:stretch>
            <a:fillRect/>
          </a:stretch>
        </p:blipFill>
        <p:spPr>
          <a:xfrm>
            <a:off x="7532298" y="6044756"/>
            <a:ext cx="1611702" cy="813244"/>
          </a:xfrm>
          <a:prstGeom prst="rect">
            <a:avLst/>
          </a:prstGeom>
        </p:spPr>
      </p:pic>
      <p:graphicFrame>
        <p:nvGraphicFramePr>
          <p:cNvPr id="7" name="Table 7">
            <a:extLst>
              <a:ext uri="{FF2B5EF4-FFF2-40B4-BE49-F238E27FC236}">
                <a16:creationId xmlns:a16="http://schemas.microsoft.com/office/drawing/2014/main" id="{2463975A-92EA-7FCA-4DBE-C3BCFD95B155}"/>
              </a:ext>
            </a:extLst>
          </p:cNvPr>
          <p:cNvGraphicFramePr>
            <a:graphicFrameLocks noGrp="1"/>
          </p:cNvGraphicFramePr>
          <p:nvPr>
            <p:extLst>
              <p:ext uri="{D42A27DB-BD31-4B8C-83A1-F6EECF244321}">
                <p14:modId xmlns:p14="http://schemas.microsoft.com/office/powerpoint/2010/main" val="237485588"/>
              </p:ext>
            </p:extLst>
          </p:nvPr>
        </p:nvGraphicFramePr>
        <p:xfrm>
          <a:off x="0" y="1370264"/>
          <a:ext cx="9144000" cy="30668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27876066"/>
                    </a:ext>
                  </a:extLst>
                </a:gridCol>
                <a:gridCol w="1524000">
                  <a:extLst>
                    <a:ext uri="{9D8B030D-6E8A-4147-A177-3AD203B41FA5}">
                      <a16:colId xmlns:a16="http://schemas.microsoft.com/office/drawing/2014/main" val="2203515641"/>
                    </a:ext>
                  </a:extLst>
                </a:gridCol>
                <a:gridCol w="1524000">
                  <a:extLst>
                    <a:ext uri="{9D8B030D-6E8A-4147-A177-3AD203B41FA5}">
                      <a16:colId xmlns:a16="http://schemas.microsoft.com/office/drawing/2014/main" val="1300714463"/>
                    </a:ext>
                  </a:extLst>
                </a:gridCol>
                <a:gridCol w="1524000">
                  <a:extLst>
                    <a:ext uri="{9D8B030D-6E8A-4147-A177-3AD203B41FA5}">
                      <a16:colId xmlns:a16="http://schemas.microsoft.com/office/drawing/2014/main" val="2393172659"/>
                    </a:ext>
                  </a:extLst>
                </a:gridCol>
                <a:gridCol w="1524000">
                  <a:extLst>
                    <a:ext uri="{9D8B030D-6E8A-4147-A177-3AD203B41FA5}">
                      <a16:colId xmlns:a16="http://schemas.microsoft.com/office/drawing/2014/main" val="1951917907"/>
                    </a:ext>
                  </a:extLst>
                </a:gridCol>
                <a:gridCol w="1524000">
                  <a:extLst>
                    <a:ext uri="{9D8B030D-6E8A-4147-A177-3AD203B41FA5}">
                      <a16:colId xmlns:a16="http://schemas.microsoft.com/office/drawing/2014/main" val="3753829411"/>
                    </a:ext>
                  </a:extLst>
                </a:gridCol>
              </a:tblGrid>
              <a:tr h="726587">
                <a:tc>
                  <a:txBody>
                    <a:bodyPr/>
                    <a:lstStyle/>
                    <a:p>
                      <a:pPr algn="ctr"/>
                      <a:r>
                        <a:rPr lang="en-US" sz="2800" dirty="0">
                          <a:solidFill>
                            <a:schemeClr val="tx1"/>
                          </a:solidFill>
                        </a:rPr>
                        <a:t>Term 1</a:t>
                      </a:r>
                    </a:p>
                  </a:txBody>
                  <a:tcPr/>
                </a:tc>
                <a:tc>
                  <a:txBody>
                    <a:bodyPr/>
                    <a:lstStyle/>
                    <a:p>
                      <a:pPr algn="ctr"/>
                      <a:r>
                        <a:rPr lang="en-US" sz="2800" dirty="0">
                          <a:solidFill>
                            <a:schemeClr val="tx1"/>
                          </a:solidFill>
                        </a:rPr>
                        <a:t>Term 2</a:t>
                      </a:r>
                    </a:p>
                  </a:txBody>
                  <a:tcPr/>
                </a:tc>
                <a:tc>
                  <a:txBody>
                    <a:bodyPr/>
                    <a:lstStyle/>
                    <a:p>
                      <a:pPr algn="ctr"/>
                      <a:r>
                        <a:rPr lang="en-US" sz="2800" dirty="0">
                          <a:solidFill>
                            <a:schemeClr val="tx1"/>
                          </a:solidFill>
                        </a:rPr>
                        <a:t>Term 3</a:t>
                      </a:r>
                    </a:p>
                  </a:txBody>
                  <a:tcPr/>
                </a:tc>
                <a:tc>
                  <a:txBody>
                    <a:bodyPr/>
                    <a:lstStyle/>
                    <a:p>
                      <a:pPr algn="ctr"/>
                      <a:r>
                        <a:rPr lang="en-US" sz="2800" dirty="0">
                          <a:solidFill>
                            <a:schemeClr val="tx1"/>
                          </a:solidFill>
                        </a:rPr>
                        <a:t>Term 4</a:t>
                      </a:r>
                    </a:p>
                  </a:txBody>
                  <a:tcPr/>
                </a:tc>
                <a:tc>
                  <a:txBody>
                    <a:bodyPr/>
                    <a:lstStyle/>
                    <a:p>
                      <a:pPr algn="ctr"/>
                      <a:r>
                        <a:rPr lang="en-US" sz="2800" dirty="0">
                          <a:solidFill>
                            <a:schemeClr val="tx1"/>
                          </a:solidFill>
                        </a:rPr>
                        <a:t>Term 5</a:t>
                      </a:r>
                    </a:p>
                  </a:txBody>
                  <a:tcPr/>
                </a:tc>
                <a:tc>
                  <a:txBody>
                    <a:bodyPr/>
                    <a:lstStyle/>
                    <a:p>
                      <a:pPr algn="ctr"/>
                      <a:r>
                        <a:rPr lang="en-US" sz="2800" dirty="0">
                          <a:solidFill>
                            <a:schemeClr val="tx1"/>
                          </a:solidFill>
                        </a:rPr>
                        <a:t>Term 6</a:t>
                      </a:r>
                    </a:p>
                  </a:txBody>
                  <a:tcPr/>
                </a:tc>
                <a:extLst>
                  <a:ext uri="{0D108BD9-81ED-4DB2-BD59-A6C34878D82A}">
                    <a16:rowId xmlns:a16="http://schemas.microsoft.com/office/drawing/2014/main" val="980699221"/>
                  </a:ext>
                </a:extLst>
              </a:tr>
              <a:tr h="2340261">
                <a:tc>
                  <a:txBody>
                    <a:bodyPr/>
                    <a:lstStyle/>
                    <a:p>
                      <a:pPr>
                        <a:lnSpc>
                          <a:spcPct val="107000"/>
                        </a:lnSpc>
                        <a:spcAft>
                          <a:spcPts val="0"/>
                        </a:spcAft>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Locomotion (Running)</a:t>
                      </a:r>
                    </a:p>
                    <a:p>
                      <a:pPr>
                        <a:lnSpc>
                          <a:spcPct val="107000"/>
                        </a:lnSpc>
                        <a:spcAft>
                          <a:spcPts val="0"/>
                        </a:spcAft>
                      </a:pP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Gymnastics</a:t>
                      </a:r>
                    </a:p>
                  </a:txBody>
                  <a:tcPr marL="68580" marR="68580" marT="0" marB="0"/>
                </a:tc>
                <a:tc>
                  <a:txBody>
                    <a:bodyPr/>
                    <a:lstStyle/>
                    <a:p>
                      <a:pPr>
                        <a:spcAft>
                          <a:spcPts val="0"/>
                        </a:spcAft>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Ball Skills (Hands)</a:t>
                      </a:r>
                    </a:p>
                    <a:p>
                      <a:pPr>
                        <a:spcAft>
                          <a:spcPts val="0"/>
                        </a:spcAft>
                      </a:pP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Dance</a:t>
                      </a:r>
                    </a:p>
                  </a:txBody>
                  <a:tcPr marL="68580" marR="68580" marT="0" marB="0"/>
                </a:tc>
                <a:tc>
                  <a:txBody>
                    <a:bodyPr/>
                    <a:lstStyle/>
                    <a:p>
                      <a:pPr>
                        <a:spcAft>
                          <a:spcPts val="0"/>
                        </a:spcAft>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Rackets, Bats and Balls</a:t>
                      </a:r>
                    </a:p>
                    <a:p>
                      <a:pPr>
                        <a:spcAft>
                          <a:spcPts val="0"/>
                        </a:spcAft>
                      </a:pP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Gymnastics</a:t>
                      </a:r>
                    </a:p>
                  </a:txBody>
                  <a:tcPr marL="68580" marR="68580" marT="0" marB="0"/>
                </a:tc>
                <a:tc>
                  <a:txBody>
                    <a:bodyPr/>
                    <a:lstStyle/>
                    <a:p>
                      <a:pPr>
                        <a:lnSpc>
                          <a:spcPct val="107000"/>
                        </a:lnSpc>
                        <a:spcAft>
                          <a:spcPts val="0"/>
                        </a:spcAft>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Ball Skills (Feet)</a:t>
                      </a:r>
                    </a:p>
                    <a:p>
                      <a:pPr>
                        <a:lnSpc>
                          <a:spcPct val="107000"/>
                        </a:lnSpc>
                        <a:spcAft>
                          <a:spcPts val="0"/>
                        </a:spcAft>
                      </a:pP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Dance</a:t>
                      </a:r>
                    </a:p>
                  </a:txBody>
                  <a:tcPr marL="68580" marR="68580" marT="0" marB="0"/>
                </a:tc>
                <a:tc>
                  <a:txBody>
                    <a:bodyPr/>
                    <a:lstStyle/>
                    <a:p>
                      <a:pPr>
                        <a:lnSpc>
                          <a:spcPct val="107000"/>
                        </a:lnSpc>
                        <a:spcAft>
                          <a:spcPts val="0"/>
                        </a:spcAft>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Locomotion (Jumping)</a:t>
                      </a:r>
                    </a:p>
                    <a:p>
                      <a:pPr>
                        <a:lnSpc>
                          <a:spcPct val="107000"/>
                        </a:lnSpc>
                        <a:spcAft>
                          <a:spcPts val="0"/>
                        </a:spcAft>
                      </a:pP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Team Building</a:t>
                      </a:r>
                    </a:p>
                  </a:txBody>
                  <a:tcPr marL="68580" marR="68580" marT="0" marB="0"/>
                </a:tc>
                <a:tc>
                  <a:txBody>
                    <a:bodyPr/>
                    <a:lstStyle/>
                    <a:p>
                      <a:pPr>
                        <a:lnSpc>
                          <a:spcPct val="107000"/>
                        </a:lnSpc>
                        <a:spcAft>
                          <a:spcPts val="0"/>
                        </a:spcAft>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Games for Understanding</a:t>
                      </a:r>
                    </a:p>
                    <a:p>
                      <a:pPr>
                        <a:lnSpc>
                          <a:spcPct val="107000"/>
                        </a:lnSpc>
                        <a:spcAft>
                          <a:spcPts val="0"/>
                        </a:spcAft>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Ball Skills (Hands 2)</a:t>
                      </a:r>
                    </a:p>
                  </a:txBody>
                  <a:tcPr marL="68580" marR="68580" marT="0" marB="0"/>
                </a:tc>
                <a:extLst>
                  <a:ext uri="{0D108BD9-81ED-4DB2-BD59-A6C34878D82A}">
                    <a16:rowId xmlns:a16="http://schemas.microsoft.com/office/drawing/2014/main" val="3947134200"/>
                  </a:ext>
                </a:extLst>
              </a:tr>
            </a:tbl>
          </a:graphicData>
        </a:graphic>
      </p:graphicFrame>
    </p:spTree>
    <p:extLst>
      <p:ext uri="{BB962C8B-B14F-4D97-AF65-F5344CB8AC3E}">
        <p14:creationId xmlns:p14="http://schemas.microsoft.com/office/powerpoint/2010/main" val="1216825217"/>
      </p:ext>
    </p:extLst>
  </p:cSld>
  <p:clrMapOvr>
    <a:masterClrMapping/>
  </p:clrMapOvr>
  <mc:AlternateContent xmlns:mc="http://schemas.openxmlformats.org/markup-compatibility/2006" xmlns:p14="http://schemas.microsoft.com/office/powerpoint/2010/main">
    <mc:Choice Requires="p14">
      <p:transition spd="slow" p14:dur="2000" advTm="83599"/>
    </mc:Choice>
    <mc:Fallback xmlns="">
      <p:transition spd="slow" advTm="8359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83724"/>
            <a:ext cx="6347713" cy="1320800"/>
          </a:xfrm>
        </p:spPr>
        <p:txBody>
          <a:bodyPr>
            <a:normAutofit/>
          </a:bodyPr>
          <a:lstStyle/>
          <a:p>
            <a:r>
              <a:rPr lang="en-GB" dirty="0"/>
              <a:t>Geography / History</a:t>
            </a:r>
          </a:p>
        </p:txBody>
      </p:sp>
      <p:pic>
        <p:nvPicPr>
          <p:cNvPr id="5" name="Picture 4" descr="Text&#10;&#10;Description automatically generated with medium confidence">
            <a:extLst>
              <a:ext uri="{FF2B5EF4-FFF2-40B4-BE49-F238E27FC236}">
                <a16:creationId xmlns:a16="http://schemas.microsoft.com/office/drawing/2014/main" id="{C9C56C02-A66B-B00E-2B67-1D85396AE325}"/>
              </a:ext>
            </a:extLst>
          </p:cNvPr>
          <p:cNvPicPr>
            <a:picLocks noChangeAspect="1"/>
          </p:cNvPicPr>
          <p:nvPr/>
        </p:nvPicPr>
        <p:blipFill rotWithShape="1">
          <a:blip r:embed="rId2"/>
          <a:srcRect r="70014"/>
          <a:stretch/>
        </p:blipFill>
        <p:spPr>
          <a:xfrm>
            <a:off x="0" y="68826"/>
            <a:ext cx="937374" cy="926750"/>
          </a:xfrm>
          <a:prstGeom prst="rect">
            <a:avLst/>
          </a:prstGeom>
        </p:spPr>
      </p:pic>
      <p:pic>
        <p:nvPicPr>
          <p:cNvPr id="6" name="Picture 5" descr="Logo, company name&#10;&#10;Description automatically generated">
            <a:extLst>
              <a:ext uri="{FF2B5EF4-FFF2-40B4-BE49-F238E27FC236}">
                <a16:creationId xmlns:a16="http://schemas.microsoft.com/office/drawing/2014/main" id="{2E58626C-05A3-E9DF-6024-E233C896CC88}"/>
              </a:ext>
            </a:extLst>
          </p:cNvPr>
          <p:cNvPicPr>
            <a:picLocks noChangeAspect="1"/>
          </p:cNvPicPr>
          <p:nvPr/>
        </p:nvPicPr>
        <p:blipFill>
          <a:blip r:embed="rId3"/>
          <a:stretch>
            <a:fillRect/>
          </a:stretch>
        </p:blipFill>
        <p:spPr>
          <a:xfrm>
            <a:off x="7532298" y="6044756"/>
            <a:ext cx="1611702" cy="813244"/>
          </a:xfrm>
          <a:prstGeom prst="rect">
            <a:avLst/>
          </a:prstGeom>
        </p:spPr>
      </p:pic>
      <p:graphicFrame>
        <p:nvGraphicFramePr>
          <p:cNvPr id="7" name="Table 7">
            <a:extLst>
              <a:ext uri="{FF2B5EF4-FFF2-40B4-BE49-F238E27FC236}">
                <a16:creationId xmlns:a16="http://schemas.microsoft.com/office/drawing/2014/main" id="{2463975A-92EA-7FCA-4DBE-C3BCFD95B155}"/>
              </a:ext>
            </a:extLst>
          </p:cNvPr>
          <p:cNvGraphicFramePr>
            <a:graphicFrameLocks noGrp="1"/>
          </p:cNvGraphicFramePr>
          <p:nvPr>
            <p:extLst>
              <p:ext uri="{D42A27DB-BD31-4B8C-83A1-F6EECF244321}">
                <p14:modId xmlns:p14="http://schemas.microsoft.com/office/powerpoint/2010/main" val="4224484134"/>
              </p:ext>
            </p:extLst>
          </p:nvPr>
        </p:nvGraphicFramePr>
        <p:xfrm>
          <a:off x="0" y="1370264"/>
          <a:ext cx="9144000" cy="30668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27876066"/>
                    </a:ext>
                  </a:extLst>
                </a:gridCol>
                <a:gridCol w="1524000">
                  <a:extLst>
                    <a:ext uri="{9D8B030D-6E8A-4147-A177-3AD203B41FA5}">
                      <a16:colId xmlns:a16="http://schemas.microsoft.com/office/drawing/2014/main" val="2203515641"/>
                    </a:ext>
                  </a:extLst>
                </a:gridCol>
                <a:gridCol w="1524000">
                  <a:extLst>
                    <a:ext uri="{9D8B030D-6E8A-4147-A177-3AD203B41FA5}">
                      <a16:colId xmlns:a16="http://schemas.microsoft.com/office/drawing/2014/main" val="1300714463"/>
                    </a:ext>
                  </a:extLst>
                </a:gridCol>
                <a:gridCol w="1524000">
                  <a:extLst>
                    <a:ext uri="{9D8B030D-6E8A-4147-A177-3AD203B41FA5}">
                      <a16:colId xmlns:a16="http://schemas.microsoft.com/office/drawing/2014/main" val="2393172659"/>
                    </a:ext>
                  </a:extLst>
                </a:gridCol>
                <a:gridCol w="1524000">
                  <a:extLst>
                    <a:ext uri="{9D8B030D-6E8A-4147-A177-3AD203B41FA5}">
                      <a16:colId xmlns:a16="http://schemas.microsoft.com/office/drawing/2014/main" val="1951917907"/>
                    </a:ext>
                  </a:extLst>
                </a:gridCol>
                <a:gridCol w="1524000">
                  <a:extLst>
                    <a:ext uri="{9D8B030D-6E8A-4147-A177-3AD203B41FA5}">
                      <a16:colId xmlns:a16="http://schemas.microsoft.com/office/drawing/2014/main" val="3753829411"/>
                    </a:ext>
                  </a:extLst>
                </a:gridCol>
              </a:tblGrid>
              <a:tr h="726587">
                <a:tc>
                  <a:txBody>
                    <a:bodyPr/>
                    <a:lstStyle/>
                    <a:p>
                      <a:pPr algn="ctr"/>
                      <a:r>
                        <a:rPr lang="en-US" sz="2800" dirty="0">
                          <a:solidFill>
                            <a:schemeClr val="tx1"/>
                          </a:solidFill>
                        </a:rPr>
                        <a:t>Term 1</a:t>
                      </a:r>
                    </a:p>
                  </a:txBody>
                  <a:tcPr/>
                </a:tc>
                <a:tc>
                  <a:txBody>
                    <a:bodyPr/>
                    <a:lstStyle/>
                    <a:p>
                      <a:pPr algn="ctr"/>
                      <a:r>
                        <a:rPr lang="en-US" sz="2800" dirty="0">
                          <a:solidFill>
                            <a:schemeClr val="tx1"/>
                          </a:solidFill>
                        </a:rPr>
                        <a:t>Term 2</a:t>
                      </a:r>
                    </a:p>
                  </a:txBody>
                  <a:tcPr/>
                </a:tc>
                <a:tc>
                  <a:txBody>
                    <a:bodyPr/>
                    <a:lstStyle/>
                    <a:p>
                      <a:pPr algn="ctr"/>
                      <a:r>
                        <a:rPr lang="en-US" sz="2800" dirty="0">
                          <a:solidFill>
                            <a:schemeClr val="tx1"/>
                          </a:solidFill>
                        </a:rPr>
                        <a:t>Term 3</a:t>
                      </a:r>
                    </a:p>
                  </a:txBody>
                  <a:tcPr/>
                </a:tc>
                <a:tc>
                  <a:txBody>
                    <a:bodyPr/>
                    <a:lstStyle/>
                    <a:p>
                      <a:pPr algn="ctr"/>
                      <a:r>
                        <a:rPr lang="en-US" sz="2800" dirty="0">
                          <a:solidFill>
                            <a:schemeClr val="tx1"/>
                          </a:solidFill>
                        </a:rPr>
                        <a:t>Term 4</a:t>
                      </a:r>
                    </a:p>
                  </a:txBody>
                  <a:tcPr/>
                </a:tc>
                <a:tc>
                  <a:txBody>
                    <a:bodyPr/>
                    <a:lstStyle/>
                    <a:p>
                      <a:pPr algn="ctr"/>
                      <a:r>
                        <a:rPr lang="en-US" sz="2800" dirty="0">
                          <a:solidFill>
                            <a:schemeClr val="tx1"/>
                          </a:solidFill>
                        </a:rPr>
                        <a:t>Term 5</a:t>
                      </a:r>
                    </a:p>
                  </a:txBody>
                  <a:tcPr/>
                </a:tc>
                <a:tc>
                  <a:txBody>
                    <a:bodyPr/>
                    <a:lstStyle/>
                    <a:p>
                      <a:pPr algn="ctr"/>
                      <a:r>
                        <a:rPr lang="en-US" sz="2800" dirty="0">
                          <a:solidFill>
                            <a:schemeClr val="tx1"/>
                          </a:solidFill>
                        </a:rPr>
                        <a:t>Term 6</a:t>
                      </a:r>
                    </a:p>
                  </a:txBody>
                  <a:tcPr/>
                </a:tc>
                <a:extLst>
                  <a:ext uri="{0D108BD9-81ED-4DB2-BD59-A6C34878D82A}">
                    <a16:rowId xmlns:a16="http://schemas.microsoft.com/office/drawing/2014/main" val="980699221"/>
                  </a:ext>
                </a:extLst>
              </a:tr>
              <a:tr h="2340261">
                <a:tc>
                  <a:txBody>
                    <a:bodyPr/>
                    <a:lstStyle/>
                    <a:p>
                      <a:r>
                        <a:rPr lang="en-US" sz="1700" dirty="0"/>
                        <a:t>Geography</a:t>
                      </a:r>
                    </a:p>
                    <a:p>
                      <a:endParaRPr lang="en-US" sz="1700" dirty="0"/>
                    </a:p>
                    <a:p>
                      <a:r>
                        <a:rPr lang="en-GB" sz="1700" dirty="0"/>
                        <a:t>Compare and contrast our locality to Australia (seaside)</a:t>
                      </a:r>
                      <a:endParaRPr lang="en-US" sz="1700" dirty="0"/>
                    </a:p>
                  </a:txBody>
                  <a:tcPr/>
                </a:tc>
                <a:tc>
                  <a:txBody>
                    <a:bodyPr/>
                    <a:lstStyle/>
                    <a:p>
                      <a:r>
                        <a:rPr lang="en-US" sz="1700" dirty="0"/>
                        <a:t>History</a:t>
                      </a:r>
                    </a:p>
                    <a:p>
                      <a:endParaRPr lang="en-US" sz="1700" dirty="0"/>
                    </a:p>
                    <a:p>
                      <a:r>
                        <a:rPr lang="en-GB" sz="1700"/>
                        <a:t>Great Fire of London— Samuel Pepys Guy Fawkes</a:t>
                      </a:r>
                      <a:endParaRPr lang="en-US" sz="1700" dirty="0"/>
                    </a:p>
                  </a:txBody>
                  <a:tcPr/>
                </a:tc>
                <a:tc>
                  <a:txBody>
                    <a:bodyPr/>
                    <a:lstStyle/>
                    <a:p>
                      <a:r>
                        <a:rPr lang="en-US" sz="1700" dirty="0"/>
                        <a:t>Geography</a:t>
                      </a:r>
                    </a:p>
                    <a:p>
                      <a:endParaRPr lang="en-US" sz="1700" dirty="0"/>
                    </a:p>
                    <a:p>
                      <a:r>
                        <a:rPr lang="en-GB" sz="1700" dirty="0"/>
                        <a:t>Weather (hot and cold)</a:t>
                      </a:r>
                    </a:p>
                    <a:p>
                      <a:r>
                        <a:rPr lang="en-GB" sz="1700" dirty="0"/>
                        <a:t>Continents and Oceans </a:t>
                      </a:r>
                    </a:p>
                  </a:txBody>
                  <a:tcPr/>
                </a:tc>
                <a:tc>
                  <a:txBody>
                    <a:bodyPr/>
                    <a:lstStyle/>
                    <a:p>
                      <a:r>
                        <a:rPr lang="en-US" sz="1700" dirty="0"/>
                        <a:t>History</a:t>
                      </a:r>
                    </a:p>
                    <a:p>
                      <a:endParaRPr lang="en-US" sz="1700" dirty="0"/>
                    </a:p>
                    <a:p>
                      <a:r>
                        <a:rPr lang="en-GB" sz="1700" dirty="0"/>
                        <a:t>George Cadbury Local History of Keynsham </a:t>
                      </a:r>
                    </a:p>
                    <a:p>
                      <a:r>
                        <a:rPr lang="en-GB" sz="1700" dirty="0"/>
                        <a:t>Castles</a:t>
                      </a:r>
                    </a:p>
                  </a:txBody>
                  <a:tcPr/>
                </a:tc>
                <a:tc>
                  <a:txBody>
                    <a:bodyPr/>
                    <a:lstStyle/>
                    <a:p>
                      <a:r>
                        <a:rPr lang="en-US" sz="1700" dirty="0"/>
                        <a:t>Geography</a:t>
                      </a:r>
                    </a:p>
                    <a:p>
                      <a:endParaRPr lang="en-US" sz="1700" dirty="0"/>
                    </a:p>
                    <a:p>
                      <a:r>
                        <a:rPr lang="en-GB" sz="1700" dirty="0"/>
                        <a:t>The UK</a:t>
                      </a:r>
                    </a:p>
                    <a:p>
                      <a:r>
                        <a:rPr lang="en-GB" sz="1700" dirty="0"/>
                        <a:t>Study of our school locality</a:t>
                      </a:r>
                    </a:p>
                    <a:p>
                      <a:endParaRPr lang="en-GB" sz="1700" dirty="0"/>
                    </a:p>
                  </a:txBody>
                  <a:tcPr/>
                </a:tc>
                <a:tc>
                  <a:txBody>
                    <a:bodyPr/>
                    <a:lstStyle/>
                    <a:p>
                      <a:r>
                        <a:rPr lang="en-US" sz="1700" dirty="0"/>
                        <a:t>History</a:t>
                      </a:r>
                    </a:p>
                    <a:p>
                      <a:endParaRPr lang="en-US" sz="1700" dirty="0"/>
                    </a:p>
                    <a:p>
                      <a:r>
                        <a:rPr lang="en-US" sz="1700" dirty="0"/>
                        <a:t>Transport— Brunel</a:t>
                      </a:r>
                      <a:endParaRPr lang="en-GB" sz="1700" dirty="0"/>
                    </a:p>
                  </a:txBody>
                  <a:tcPr/>
                </a:tc>
                <a:extLst>
                  <a:ext uri="{0D108BD9-81ED-4DB2-BD59-A6C34878D82A}">
                    <a16:rowId xmlns:a16="http://schemas.microsoft.com/office/drawing/2014/main" val="3947134200"/>
                  </a:ext>
                </a:extLst>
              </a:tr>
            </a:tbl>
          </a:graphicData>
        </a:graphic>
      </p:graphicFrame>
    </p:spTree>
    <p:extLst>
      <p:ext uri="{BB962C8B-B14F-4D97-AF65-F5344CB8AC3E}">
        <p14:creationId xmlns:p14="http://schemas.microsoft.com/office/powerpoint/2010/main" val="3867229821"/>
      </p:ext>
    </p:extLst>
  </p:cSld>
  <p:clrMapOvr>
    <a:masterClrMapping/>
  </p:clrMapOvr>
  <mc:AlternateContent xmlns:mc="http://schemas.openxmlformats.org/markup-compatibility/2006" xmlns:p14="http://schemas.microsoft.com/office/powerpoint/2010/main">
    <mc:Choice Requires="p14">
      <p:transition spd="slow" p14:dur="2000" advTm="83599"/>
    </mc:Choice>
    <mc:Fallback xmlns="">
      <p:transition spd="slow" advTm="8359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83724"/>
            <a:ext cx="6347713" cy="1320800"/>
          </a:xfrm>
        </p:spPr>
        <p:txBody>
          <a:bodyPr>
            <a:normAutofit/>
          </a:bodyPr>
          <a:lstStyle/>
          <a:p>
            <a:r>
              <a:rPr lang="en-GB" dirty="0"/>
              <a:t>Science</a:t>
            </a:r>
          </a:p>
        </p:txBody>
      </p:sp>
      <p:pic>
        <p:nvPicPr>
          <p:cNvPr id="5" name="Picture 4" descr="Text&#10;&#10;Description automatically generated with medium confidence">
            <a:extLst>
              <a:ext uri="{FF2B5EF4-FFF2-40B4-BE49-F238E27FC236}">
                <a16:creationId xmlns:a16="http://schemas.microsoft.com/office/drawing/2014/main" id="{C9C56C02-A66B-B00E-2B67-1D85396AE325}"/>
              </a:ext>
            </a:extLst>
          </p:cNvPr>
          <p:cNvPicPr>
            <a:picLocks noChangeAspect="1"/>
          </p:cNvPicPr>
          <p:nvPr/>
        </p:nvPicPr>
        <p:blipFill rotWithShape="1">
          <a:blip r:embed="rId2"/>
          <a:srcRect r="70014"/>
          <a:stretch/>
        </p:blipFill>
        <p:spPr>
          <a:xfrm>
            <a:off x="0" y="83724"/>
            <a:ext cx="937374" cy="926750"/>
          </a:xfrm>
          <a:prstGeom prst="rect">
            <a:avLst/>
          </a:prstGeom>
        </p:spPr>
      </p:pic>
      <p:pic>
        <p:nvPicPr>
          <p:cNvPr id="6" name="Picture 5" descr="Logo, company name&#10;&#10;Description automatically generated">
            <a:extLst>
              <a:ext uri="{FF2B5EF4-FFF2-40B4-BE49-F238E27FC236}">
                <a16:creationId xmlns:a16="http://schemas.microsoft.com/office/drawing/2014/main" id="{2E58626C-05A3-E9DF-6024-E233C896CC88}"/>
              </a:ext>
            </a:extLst>
          </p:cNvPr>
          <p:cNvPicPr>
            <a:picLocks noChangeAspect="1"/>
          </p:cNvPicPr>
          <p:nvPr/>
        </p:nvPicPr>
        <p:blipFill>
          <a:blip r:embed="rId3"/>
          <a:stretch>
            <a:fillRect/>
          </a:stretch>
        </p:blipFill>
        <p:spPr>
          <a:xfrm>
            <a:off x="7532298" y="6044756"/>
            <a:ext cx="1611702" cy="813244"/>
          </a:xfrm>
          <a:prstGeom prst="rect">
            <a:avLst/>
          </a:prstGeom>
        </p:spPr>
      </p:pic>
      <p:graphicFrame>
        <p:nvGraphicFramePr>
          <p:cNvPr id="7" name="Table 7">
            <a:extLst>
              <a:ext uri="{FF2B5EF4-FFF2-40B4-BE49-F238E27FC236}">
                <a16:creationId xmlns:a16="http://schemas.microsoft.com/office/drawing/2014/main" id="{2463975A-92EA-7FCA-4DBE-C3BCFD95B155}"/>
              </a:ext>
            </a:extLst>
          </p:cNvPr>
          <p:cNvGraphicFramePr>
            <a:graphicFrameLocks noGrp="1"/>
          </p:cNvGraphicFramePr>
          <p:nvPr>
            <p:extLst>
              <p:ext uri="{D42A27DB-BD31-4B8C-83A1-F6EECF244321}">
                <p14:modId xmlns:p14="http://schemas.microsoft.com/office/powerpoint/2010/main" val="1054720722"/>
              </p:ext>
            </p:extLst>
          </p:nvPr>
        </p:nvGraphicFramePr>
        <p:xfrm>
          <a:off x="0" y="1370264"/>
          <a:ext cx="9144000" cy="30668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27876066"/>
                    </a:ext>
                  </a:extLst>
                </a:gridCol>
                <a:gridCol w="1524000">
                  <a:extLst>
                    <a:ext uri="{9D8B030D-6E8A-4147-A177-3AD203B41FA5}">
                      <a16:colId xmlns:a16="http://schemas.microsoft.com/office/drawing/2014/main" val="2203515641"/>
                    </a:ext>
                  </a:extLst>
                </a:gridCol>
                <a:gridCol w="1524000">
                  <a:extLst>
                    <a:ext uri="{9D8B030D-6E8A-4147-A177-3AD203B41FA5}">
                      <a16:colId xmlns:a16="http://schemas.microsoft.com/office/drawing/2014/main" val="1300714463"/>
                    </a:ext>
                  </a:extLst>
                </a:gridCol>
                <a:gridCol w="1524000">
                  <a:extLst>
                    <a:ext uri="{9D8B030D-6E8A-4147-A177-3AD203B41FA5}">
                      <a16:colId xmlns:a16="http://schemas.microsoft.com/office/drawing/2014/main" val="2393172659"/>
                    </a:ext>
                  </a:extLst>
                </a:gridCol>
                <a:gridCol w="1524000">
                  <a:extLst>
                    <a:ext uri="{9D8B030D-6E8A-4147-A177-3AD203B41FA5}">
                      <a16:colId xmlns:a16="http://schemas.microsoft.com/office/drawing/2014/main" val="1951917907"/>
                    </a:ext>
                  </a:extLst>
                </a:gridCol>
                <a:gridCol w="1524000">
                  <a:extLst>
                    <a:ext uri="{9D8B030D-6E8A-4147-A177-3AD203B41FA5}">
                      <a16:colId xmlns:a16="http://schemas.microsoft.com/office/drawing/2014/main" val="3753829411"/>
                    </a:ext>
                  </a:extLst>
                </a:gridCol>
              </a:tblGrid>
              <a:tr h="726587">
                <a:tc>
                  <a:txBody>
                    <a:bodyPr/>
                    <a:lstStyle/>
                    <a:p>
                      <a:pPr algn="ctr"/>
                      <a:r>
                        <a:rPr lang="en-US" sz="2800" dirty="0">
                          <a:solidFill>
                            <a:schemeClr val="tx1"/>
                          </a:solidFill>
                        </a:rPr>
                        <a:t>Term 1</a:t>
                      </a:r>
                    </a:p>
                  </a:txBody>
                  <a:tcPr/>
                </a:tc>
                <a:tc>
                  <a:txBody>
                    <a:bodyPr/>
                    <a:lstStyle/>
                    <a:p>
                      <a:pPr algn="ctr"/>
                      <a:r>
                        <a:rPr lang="en-US" sz="2800" dirty="0">
                          <a:solidFill>
                            <a:schemeClr val="tx1"/>
                          </a:solidFill>
                        </a:rPr>
                        <a:t>Term 2</a:t>
                      </a:r>
                    </a:p>
                  </a:txBody>
                  <a:tcPr/>
                </a:tc>
                <a:tc>
                  <a:txBody>
                    <a:bodyPr/>
                    <a:lstStyle/>
                    <a:p>
                      <a:pPr algn="ctr"/>
                      <a:r>
                        <a:rPr lang="en-US" sz="2800" dirty="0">
                          <a:solidFill>
                            <a:schemeClr val="tx1"/>
                          </a:solidFill>
                        </a:rPr>
                        <a:t>Term 3</a:t>
                      </a:r>
                    </a:p>
                  </a:txBody>
                  <a:tcPr/>
                </a:tc>
                <a:tc>
                  <a:txBody>
                    <a:bodyPr/>
                    <a:lstStyle/>
                    <a:p>
                      <a:pPr algn="ctr"/>
                      <a:r>
                        <a:rPr lang="en-US" sz="2800" dirty="0">
                          <a:solidFill>
                            <a:schemeClr val="tx1"/>
                          </a:solidFill>
                        </a:rPr>
                        <a:t>Term 4</a:t>
                      </a:r>
                    </a:p>
                  </a:txBody>
                  <a:tcPr/>
                </a:tc>
                <a:tc>
                  <a:txBody>
                    <a:bodyPr/>
                    <a:lstStyle/>
                    <a:p>
                      <a:pPr algn="ctr"/>
                      <a:r>
                        <a:rPr lang="en-US" sz="2800" dirty="0">
                          <a:solidFill>
                            <a:schemeClr val="tx1"/>
                          </a:solidFill>
                        </a:rPr>
                        <a:t>Term 5</a:t>
                      </a:r>
                    </a:p>
                  </a:txBody>
                  <a:tcPr/>
                </a:tc>
                <a:tc>
                  <a:txBody>
                    <a:bodyPr/>
                    <a:lstStyle/>
                    <a:p>
                      <a:pPr algn="ctr"/>
                      <a:r>
                        <a:rPr lang="en-US" sz="2800" dirty="0">
                          <a:solidFill>
                            <a:schemeClr val="tx1"/>
                          </a:solidFill>
                        </a:rPr>
                        <a:t>Term 6</a:t>
                      </a:r>
                    </a:p>
                  </a:txBody>
                  <a:tcPr/>
                </a:tc>
                <a:extLst>
                  <a:ext uri="{0D108BD9-81ED-4DB2-BD59-A6C34878D82A}">
                    <a16:rowId xmlns:a16="http://schemas.microsoft.com/office/drawing/2014/main" val="980699221"/>
                  </a:ext>
                </a:extLst>
              </a:tr>
              <a:tr h="2340261">
                <a:tc>
                  <a:txBody>
                    <a:bodyPr/>
                    <a:lstStyle/>
                    <a:p>
                      <a:pP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Habitats</a:t>
                      </a:r>
                    </a:p>
                    <a:p>
                      <a:pP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Food chains</a:t>
                      </a:r>
                    </a:p>
                    <a:p>
                      <a:pPr>
                        <a:spcAft>
                          <a:spcPts val="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Material</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Seasonal Changes</a:t>
                      </a:r>
                    </a:p>
                  </a:txBody>
                  <a:tcPr marL="68580" marR="68580" marT="0" marB="0"/>
                </a:tc>
                <a:tc>
                  <a:txBody>
                    <a:bodyPr/>
                    <a:lstStyle/>
                    <a:p>
                      <a:pP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Exercise, Food and Hygiene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Plants</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Animals and life cycles</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7134200"/>
                  </a:ext>
                </a:extLst>
              </a:tr>
            </a:tbl>
          </a:graphicData>
        </a:graphic>
      </p:graphicFrame>
    </p:spTree>
    <p:extLst>
      <p:ext uri="{BB962C8B-B14F-4D97-AF65-F5344CB8AC3E}">
        <p14:creationId xmlns:p14="http://schemas.microsoft.com/office/powerpoint/2010/main" val="2429325802"/>
      </p:ext>
    </p:extLst>
  </p:cSld>
  <p:clrMapOvr>
    <a:masterClrMapping/>
  </p:clrMapOvr>
  <mc:AlternateContent xmlns:mc="http://schemas.openxmlformats.org/markup-compatibility/2006" xmlns:p14="http://schemas.microsoft.com/office/powerpoint/2010/main">
    <mc:Choice Requires="p14">
      <p:transition spd="slow" p14:dur="2000" advTm="83599"/>
    </mc:Choice>
    <mc:Fallback xmlns="">
      <p:transition spd="slow" advTm="8359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83724"/>
            <a:ext cx="6347713" cy="1320800"/>
          </a:xfrm>
        </p:spPr>
        <p:txBody>
          <a:bodyPr>
            <a:normAutofit/>
          </a:bodyPr>
          <a:lstStyle/>
          <a:p>
            <a:r>
              <a:rPr lang="en-GB" dirty="0"/>
              <a:t>RE/Music/PSHE</a:t>
            </a:r>
          </a:p>
        </p:txBody>
      </p:sp>
      <p:pic>
        <p:nvPicPr>
          <p:cNvPr id="5" name="Picture 4" descr="Text&#10;&#10;Description automatically generated with medium confidence">
            <a:extLst>
              <a:ext uri="{FF2B5EF4-FFF2-40B4-BE49-F238E27FC236}">
                <a16:creationId xmlns:a16="http://schemas.microsoft.com/office/drawing/2014/main" id="{C9C56C02-A66B-B00E-2B67-1D85396AE325}"/>
              </a:ext>
            </a:extLst>
          </p:cNvPr>
          <p:cNvPicPr>
            <a:picLocks noChangeAspect="1"/>
          </p:cNvPicPr>
          <p:nvPr/>
        </p:nvPicPr>
        <p:blipFill rotWithShape="1">
          <a:blip r:embed="rId2"/>
          <a:srcRect r="70014"/>
          <a:stretch/>
        </p:blipFill>
        <p:spPr>
          <a:xfrm>
            <a:off x="2342" y="0"/>
            <a:ext cx="755574" cy="747010"/>
          </a:xfrm>
          <a:prstGeom prst="rect">
            <a:avLst/>
          </a:prstGeom>
        </p:spPr>
      </p:pic>
      <p:pic>
        <p:nvPicPr>
          <p:cNvPr id="6" name="Picture 5" descr="Logo, company name&#10;&#10;Description automatically generated">
            <a:extLst>
              <a:ext uri="{FF2B5EF4-FFF2-40B4-BE49-F238E27FC236}">
                <a16:creationId xmlns:a16="http://schemas.microsoft.com/office/drawing/2014/main" id="{2E58626C-05A3-E9DF-6024-E233C896CC88}"/>
              </a:ext>
            </a:extLst>
          </p:cNvPr>
          <p:cNvPicPr>
            <a:picLocks noChangeAspect="1"/>
          </p:cNvPicPr>
          <p:nvPr/>
        </p:nvPicPr>
        <p:blipFill>
          <a:blip r:embed="rId3"/>
          <a:stretch>
            <a:fillRect/>
          </a:stretch>
        </p:blipFill>
        <p:spPr>
          <a:xfrm>
            <a:off x="7532298" y="6044756"/>
            <a:ext cx="1611702" cy="813244"/>
          </a:xfrm>
          <a:prstGeom prst="rect">
            <a:avLst/>
          </a:prstGeom>
        </p:spPr>
      </p:pic>
      <p:graphicFrame>
        <p:nvGraphicFramePr>
          <p:cNvPr id="7" name="Table 7">
            <a:extLst>
              <a:ext uri="{FF2B5EF4-FFF2-40B4-BE49-F238E27FC236}">
                <a16:creationId xmlns:a16="http://schemas.microsoft.com/office/drawing/2014/main" id="{2463975A-92EA-7FCA-4DBE-C3BCFD95B155}"/>
              </a:ext>
            </a:extLst>
          </p:cNvPr>
          <p:cNvGraphicFramePr>
            <a:graphicFrameLocks noGrp="1"/>
          </p:cNvGraphicFramePr>
          <p:nvPr>
            <p:extLst>
              <p:ext uri="{D42A27DB-BD31-4B8C-83A1-F6EECF244321}">
                <p14:modId xmlns:p14="http://schemas.microsoft.com/office/powerpoint/2010/main" val="289469238"/>
              </p:ext>
            </p:extLst>
          </p:nvPr>
        </p:nvGraphicFramePr>
        <p:xfrm>
          <a:off x="201243" y="1412776"/>
          <a:ext cx="8136906" cy="3934728"/>
        </p:xfrm>
        <a:graphic>
          <a:graphicData uri="http://schemas.openxmlformats.org/drawingml/2006/table">
            <a:tbl>
              <a:tblPr firstRow="1" bandRow="1">
                <a:tableStyleId>{5C22544A-7EE6-4342-B048-85BDC9FD1C3A}</a:tableStyleId>
              </a:tblPr>
              <a:tblGrid>
                <a:gridCol w="1356151">
                  <a:extLst>
                    <a:ext uri="{9D8B030D-6E8A-4147-A177-3AD203B41FA5}">
                      <a16:colId xmlns:a16="http://schemas.microsoft.com/office/drawing/2014/main" val="327876066"/>
                    </a:ext>
                  </a:extLst>
                </a:gridCol>
                <a:gridCol w="1356151">
                  <a:extLst>
                    <a:ext uri="{9D8B030D-6E8A-4147-A177-3AD203B41FA5}">
                      <a16:colId xmlns:a16="http://schemas.microsoft.com/office/drawing/2014/main" val="2203515641"/>
                    </a:ext>
                  </a:extLst>
                </a:gridCol>
                <a:gridCol w="1356151">
                  <a:extLst>
                    <a:ext uri="{9D8B030D-6E8A-4147-A177-3AD203B41FA5}">
                      <a16:colId xmlns:a16="http://schemas.microsoft.com/office/drawing/2014/main" val="1300714463"/>
                    </a:ext>
                  </a:extLst>
                </a:gridCol>
                <a:gridCol w="1356151">
                  <a:extLst>
                    <a:ext uri="{9D8B030D-6E8A-4147-A177-3AD203B41FA5}">
                      <a16:colId xmlns:a16="http://schemas.microsoft.com/office/drawing/2014/main" val="2393172659"/>
                    </a:ext>
                  </a:extLst>
                </a:gridCol>
                <a:gridCol w="1356151">
                  <a:extLst>
                    <a:ext uri="{9D8B030D-6E8A-4147-A177-3AD203B41FA5}">
                      <a16:colId xmlns:a16="http://schemas.microsoft.com/office/drawing/2014/main" val="1951917907"/>
                    </a:ext>
                  </a:extLst>
                </a:gridCol>
                <a:gridCol w="1356151">
                  <a:extLst>
                    <a:ext uri="{9D8B030D-6E8A-4147-A177-3AD203B41FA5}">
                      <a16:colId xmlns:a16="http://schemas.microsoft.com/office/drawing/2014/main" val="3753829411"/>
                    </a:ext>
                  </a:extLst>
                </a:gridCol>
              </a:tblGrid>
              <a:tr h="485137">
                <a:tc>
                  <a:txBody>
                    <a:bodyPr/>
                    <a:lstStyle/>
                    <a:p>
                      <a:pPr algn="ctr"/>
                      <a:r>
                        <a:rPr lang="en-US" sz="2800" dirty="0">
                          <a:solidFill>
                            <a:schemeClr val="tx1"/>
                          </a:solidFill>
                        </a:rPr>
                        <a:t>Term 1</a:t>
                      </a:r>
                    </a:p>
                  </a:txBody>
                  <a:tcPr/>
                </a:tc>
                <a:tc>
                  <a:txBody>
                    <a:bodyPr/>
                    <a:lstStyle/>
                    <a:p>
                      <a:pPr algn="ctr"/>
                      <a:r>
                        <a:rPr lang="en-US" sz="2800" dirty="0">
                          <a:solidFill>
                            <a:schemeClr val="tx1"/>
                          </a:solidFill>
                        </a:rPr>
                        <a:t>Term 2</a:t>
                      </a:r>
                    </a:p>
                  </a:txBody>
                  <a:tcPr/>
                </a:tc>
                <a:tc>
                  <a:txBody>
                    <a:bodyPr/>
                    <a:lstStyle/>
                    <a:p>
                      <a:pPr algn="ctr"/>
                      <a:r>
                        <a:rPr lang="en-US" sz="2800" dirty="0">
                          <a:solidFill>
                            <a:schemeClr val="tx1"/>
                          </a:solidFill>
                        </a:rPr>
                        <a:t>Term 3</a:t>
                      </a:r>
                    </a:p>
                  </a:txBody>
                  <a:tcPr/>
                </a:tc>
                <a:tc>
                  <a:txBody>
                    <a:bodyPr/>
                    <a:lstStyle/>
                    <a:p>
                      <a:pPr algn="ctr"/>
                      <a:r>
                        <a:rPr lang="en-US" sz="2800" dirty="0">
                          <a:solidFill>
                            <a:schemeClr val="tx1"/>
                          </a:solidFill>
                        </a:rPr>
                        <a:t>Term 4</a:t>
                      </a:r>
                    </a:p>
                  </a:txBody>
                  <a:tcPr/>
                </a:tc>
                <a:tc>
                  <a:txBody>
                    <a:bodyPr/>
                    <a:lstStyle/>
                    <a:p>
                      <a:pPr algn="ctr"/>
                      <a:r>
                        <a:rPr lang="en-US" sz="2800" dirty="0">
                          <a:solidFill>
                            <a:schemeClr val="tx1"/>
                          </a:solidFill>
                        </a:rPr>
                        <a:t>Term 5</a:t>
                      </a:r>
                    </a:p>
                  </a:txBody>
                  <a:tcPr/>
                </a:tc>
                <a:tc>
                  <a:txBody>
                    <a:bodyPr/>
                    <a:lstStyle/>
                    <a:p>
                      <a:pPr algn="ctr"/>
                      <a:r>
                        <a:rPr lang="en-US" sz="2800" dirty="0">
                          <a:solidFill>
                            <a:schemeClr val="tx1"/>
                          </a:solidFill>
                        </a:rPr>
                        <a:t>Term 6</a:t>
                      </a:r>
                    </a:p>
                  </a:txBody>
                  <a:tcPr/>
                </a:tc>
                <a:extLst>
                  <a:ext uri="{0D108BD9-81ED-4DB2-BD59-A6C34878D82A}">
                    <a16:rowId xmlns:a16="http://schemas.microsoft.com/office/drawing/2014/main" val="980699221"/>
                  </a:ext>
                </a:extLst>
              </a:tr>
              <a:tr h="1138856">
                <a:tc>
                  <a:txBody>
                    <a:bodyPr/>
                    <a:lstStyle/>
                    <a:p>
                      <a:pP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Creation Story</a:t>
                      </a:r>
                    </a:p>
                    <a:p>
                      <a:pP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What did Jesus teach?</a:t>
                      </a:r>
                    </a:p>
                    <a:p>
                      <a:pP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(Christianity)</a:t>
                      </a:r>
                    </a:p>
                  </a:txBody>
                  <a:tcPr marL="68580" marR="68580" marT="0" marB="0"/>
                </a:tc>
                <a:tc>
                  <a:txBody>
                    <a:bodyPr/>
                    <a:lstStyle/>
                    <a:p>
                      <a:pP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Christmas (Christianity)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Jesus as a Friend (Christianity)</a:t>
                      </a:r>
                    </a:p>
                    <a:p>
                      <a:pP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Passover (Judaism)</a:t>
                      </a:r>
                    </a:p>
                  </a:txBody>
                  <a:tcPr marL="68580" marR="68580" marT="0" marB="0"/>
                </a:tc>
                <a:tc>
                  <a:txBody>
                    <a:bodyPr/>
                    <a:lstStyle/>
                    <a:p>
                      <a:pP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Easter (Christianity)</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Shabbat (Judaism)</a:t>
                      </a:r>
                    </a:p>
                    <a:p>
                      <a:pP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Community and Belonging (Islam)</a:t>
                      </a:r>
                    </a:p>
                  </a:txBody>
                  <a:tcPr marL="68580" marR="68580" marT="0" marB="0"/>
                </a:tc>
                <a:tc>
                  <a:txBody>
                    <a:bodyPr/>
                    <a:lstStyle/>
                    <a:p>
                      <a:pP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Rosh Hashanah and Yom Kippur (Judaism)</a:t>
                      </a:r>
                    </a:p>
                    <a:p>
                      <a:pP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Hajj (Islam)</a:t>
                      </a:r>
                    </a:p>
                  </a:txBody>
                  <a:tcPr marL="68580" marR="68580" marT="0" marB="0"/>
                </a:tc>
                <a:extLst>
                  <a:ext uri="{0D108BD9-81ED-4DB2-BD59-A6C34878D82A}">
                    <a16:rowId xmlns:a16="http://schemas.microsoft.com/office/drawing/2014/main" val="3947134200"/>
                  </a:ext>
                </a:extLst>
              </a:tr>
              <a:tr h="1138856">
                <a:tc>
                  <a:txBody>
                    <a:bodyPr/>
                    <a:lstStyle/>
                    <a:p>
                      <a:pPr>
                        <a:spcAft>
                          <a:spcPts val="0"/>
                        </a:spcAft>
                      </a:pPr>
                      <a:r>
                        <a:rPr lang="en-GB" sz="1700" dirty="0">
                          <a:effectLst/>
                          <a:latin typeface="Calibri" panose="020F0502020204030204" pitchFamily="34" charset="0"/>
                          <a:ea typeface="Times New Roman" panose="02020603050405020304" pitchFamily="18" charset="0"/>
                          <a:cs typeface="Calibri" panose="020F0502020204030204" pitchFamily="34" charset="0"/>
                        </a:rPr>
                        <a:t>Rhythm &amp; Pulse</a:t>
                      </a:r>
                    </a:p>
                  </a:txBody>
                  <a:tcPr marL="68580" marR="68580" marT="0" marB="0"/>
                </a:tc>
                <a:tc>
                  <a:txBody>
                    <a:bodyPr/>
                    <a:lstStyle/>
                    <a:p>
                      <a:pPr>
                        <a:spcAft>
                          <a:spcPts val="0"/>
                        </a:spcAft>
                      </a:pPr>
                      <a:r>
                        <a:rPr lang="en-GB" sz="1700" dirty="0">
                          <a:effectLst/>
                          <a:latin typeface="Calibri" panose="020F0502020204030204" pitchFamily="34" charset="0"/>
                          <a:ea typeface="Times New Roman" panose="02020603050405020304" pitchFamily="18" charset="0"/>
                          <a:cs typeface="Calibri" panose="020F0502020204030204" pitchFamily="34" charset="0"/>
                        </a:rPr>
                        <a:t>Pitch</a:t>
                      </a:r>
                    </a:p>
                  </a:txBody>
                  <a:tcPr marL="68580" marR="68580" marT="0" marB="0"/>
                </a:tc>
                <a:tc>
                  <a:txBody>
                    <a:bodyPr/>
                    <a:lstStyle/>
                    <a:p>
                      <a:pPr>
                        <a:spcAft>
                          <a:spcPts val="0"/>
                        </a:spcAft>
                      </a:pPr>
                      <a:r>
                        <a:rPr lang="en-GB" sz="1700" dirty="0">
                          <a:effectLst/>
                          <a:latin typeface="Calibri" panose="020F0502020204030204" pitchFamily="34" charset="0"/>
                          <a:ea typeface="Times New Roman" panose="02020603050405020304" pitchFamily="18" charset="0"/>
                          <a:cs typeface="Calibri" panose="020F0502020204030204" pitchFamily="34" charset="0"/>
                        </a:rPr>
                        <a:t>Singing Games</a:t>
                      </a:r>
                    </a:p>
                  </a:txBody>
                  <a:tcPr marL="68580" marR="68580" marT="0" marB="0"/>
                </a:tc>
                <a:tc>
                  <a:txBody>
                    <a:bodyPr/>
                    <a:lstStyle/>
                    <a:p>
                      <a:pPr>
                        <a:spcAft>
                          <a:spcPts val="0"/>
                        </a:spcAft>
                      </a:pPr>
                      <a:r>
                        <a:rPr lang="en-GB" sz="1700" dirty="0">
                          <a:effectLst/>
                          <a:latin typeface="Calibri" panose="020F0502020204030204" pitchFamily="34" charset="0"/>
                          <a:ea typeface="Times New Roman" panose="02020603050405020304" pitchFamily="18" charset="0"/>
                          <a:cs typeface="Calibri" panose="020F0502020204030204" pitchFamily="34" charset="0"/>
                        </a:rPr>
                        <a:t>Instrumental</a:t>
                      </a:r>
                    </a:p>
                  </a:txBody>
                  <a:tcPr marL="68580" marR="68580" marT="0" marB="0"/>
                </a:tc>
                <a:tc>
                  <a:txBody>
                    <a:bodyPr/>
                    <a:lstStyle/>
                    <a:p>
                      <a:pPr>
                        <a:spcAft>
                          <a:spcPts val="0"/>
                        </a:spcAft>
                      </a:pPr>
                      <a:r>
                        <a:rPr lang="en-GB" sz="1700" dirty="0">
                          <a:effectLst/>
                          <a:latin typeface="Calibri" panose="020F0502020204030204" pitchFamily="34" charset="0"/>
                          <a:ea typeface="Times New Roman" panose="02020603050405020304" pitchFamily="18" charset="0"/>
                          <a:cs typeface="Calibri" panose="020F0502020204030204" pitchFamily="34" charset="0"/>
                        </a:rPr>
                        <a:t>Consolidate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effectLst/>
                          <a:latin typeface="Calibri" panose="020F0502020204030204" pitchFamily="34" charset="0"/>
                          <a:ea typeface="Times New Roman" panose="02020603050405020304" pitchFamily="18" charset="0"/>
                          <a:cs typeface="Calibri" panose="020F0502020204030204" pitchFamily="34" charset="0"/>
                        </a:rPr>
                        <a:t>Singing</a:t>
                      </a:r>
                    </a:p>
                  </a:txBody>
                  <a:tcPr marL="68580" marR="68580" marT="0" marB="0"/>
                </a:tc>
                <a:extLst>
                  <a:ext uri="{0D108BD9-81ED-4DB2-BD59-A6C34878D82A}">
                    <a16:rowId xmlns:a16="http://schemas.microsoft.com/office/drawing/2014/main" val="3754289010"/>
                  </a:ext>
                </a:extLst>
              </a:tr>
              <a:tr h="1138856">
                <a:tc>
                  <a:txBody>
                    <a:bodyPr/>
                    <a:lstStyle/>
                    <a:p>
                      <a:pPr>
                        <a:spcAft>
                          <a:spcPts val="0"/>
                        </a:spcAft>
                      </a:pPr>
                      <a:r>
                        <a:rPr lang="en-GB" sz="1700" dirty="0">
                          <a:effectLst/>
                          <a:latin typeface="Calibri" panose="020F0502020204030204" pitchFamily="34" charset="0"/>
                          <a:ea typeface="Times New Roman" panose="02020603050405020304" pitchFamily="18" charset="0"/>
                          <a:cs typeface="Calibri" panose="020F0502020204030204" pitchFamily="34" charset="0"/>
                        </a:rPr>
                        <a:t>Being in my world</a:t>
                      </a:r>
                    </a:p>
                  </a:txBody>
                  <a:tcPr marL="68580" marR="68580" marT="0" marB="0"/>
                </a:tc>
                <a:tc>
                  <a:txBody>
                    <a:bodyPr/>
                    <a:lstStyle/>
                    <a:p>
                      <a:pPr>
                        <a:spcAft>
                          <a:spcPts val="0"/>
                        </a:spcAft>
                      </a:pPr>
                      <a:r>
                        <a:rPr lang="en-GB" sz="1700" dirty="0">
                          <a:effectLst/>
                          <a:latin typeface="Calibri" panose="020F0502020204030204" pitchFamily="34" charset="0"/>
                          <a:ea typeface="Times New Roman" panose="02020603050405020304" pitchFamily="18" charset="0"/>
                          <a:cs typeface="Calibri" panose="020F0502020204030204" pitchFamily="34" charset="0"/>
                        </a:rPr>
                        <a:t>Celebrating differences</a:t>
                      </a:r>
                    </a:p>
                  </a:txBody>
                  <a:tcPr marL="68580" marR="68580" marT="0" marB="0"/>
                </a:tc>
                <a:tc>
                  <a:txBody>
                    <a:bodyPr/>
                    <a:lstStyle/>
                    <a:p>
                      <a:pPr>
                        <a:spcAft>
                          <a:spcPts val="0"/>
                        </a:spcAft>
                      </a:pPr>
                      <a:r>
                        <a:rPr lang="en-GB" sz="1700" dirty="0">
                          <a:effectLst/>
                          <a:latin typeface="Calibri" panose="020F0502020204030204" pitchFamily="34" charset="0"/>
                          <a:ea typeface="Times New Roman" panose="02020603050405020304" pitchFamily="18" charset="0"/>
                          <a:cs typeface="Calibri" panose="020F0502020204030204" pitchFamily="34" charset="0"/>
                        </a:rPr>
                        <a:t>Dreams and goals</a:t>
                      </a:r>
                    </a:p>
                  </a:txBody>
                  <a:tcPr marL="68580" marR="68580" marT="0" marB="0"/>
                </a:tc>
                <a:tc>
                  <a:txBody>
                    <a:bodyPr/>
                    <a:lstStyle/>
                    <a:p>
                      <a:pPr>
                        <a:spcAft>
                          <a:spcPts val="0"/>
                        </a:spcAft>
                      </a:pPr>
                      <a:r>
                        <a:rPr lang="en-GB" sz="1700" dirty="0">
                          <a:effectLst/>
                          <a:latin typeface="Calibri" panose="020F0502020204030204" pitchFamily="34" charset="0"/>
                          <a:ea typeface="Times New Roman" panose="02020603050405020304" pitchFamily="18" charset="0"/>
                          <a:cs typeface="Calibri" panose="020F0502020204030204" pitchFamily="34" charset="0"/>
                        </a:rPr>
                        <a:t>Healthy me</a:t>
                      </a:r>
                    </a:p>
                  </a:txBody>
                  <a:tcPr marL="68580" marR="68580" marT="0" marB="0"/>
                </a:tc>
                <a:tc>
                  <a:txBody>
                    <a:bodyPr/>
                    <a:lstStyle/>
                    <a:p>
                      <a:pPr>
                        <a:spcAft>
                          <a:spcPts val="0"/>
                        </a:spcAft>
                      </a:pPr>
                      <a:r>
                        <a:rPr lang="en-GB" sz="1700" dirty="0">
                          <a:effectLst/>
                          <a:latin typeface="Calibri" panose="020F0502020204030204" pitchFamily="34" charset="0"/>
                          <a:ea typeface="Times New Roman" panose="02020603050405020304" pitchFamily="18" charset="0"/>
                          <a:cs typeface="Calibri" panose="020F0502020204030204" pitchFamily="34" charset="0"/>
                        </a:rPr>
                        <a:t>Relationships</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effectLst/>
                          <a:latin typeface="Calibri" panose="020F0502020204030204" pitchFamily="34" charset="0"/>
                          <a:ea typeface="Times New Roman" panose="02020603050405020304" pitchFamily="18" charset="0"/>
                          <a:cs typeface="Calibri" panose="020F0502020204030204" pitchFamily="34" charset="0"/>
                        </a:rPr>
                        <a:t>Changing me</a:t>
                      </a:r>
                    </a:p>
                  </a:txBody>
                  <a:tcPr marL="68580" marR="68580" marT="0" marB="0"/>
                </a:tc>
                <a:extLst>
                  <a:ext uri="{0D108BD9-81ED-4DB2-BD59-A6C34878D82A}">
                    <a16:rowId xmlns:a16="http://schemas.microsoft.com/office/drawing/2014/main" val="1563612002"/>
                  </a:ext>
                </a:extLst>
              </a:tr>
            </a:tbl>
          </a:graphicData>
        </a:graphic>
      </p:graphicFrame>
    </p:spTree>
    <p:extLst>
      <p:ext uri="{BB962C8B-B14F-4D97-AF65-F5344CB8AC3E}">
        <p14:creationId xmlns:p14="http://schemas.microsoft.com/office/powerpoint/2010/main" val="1437092638"/>
      </p:ext>
    </p:extLst>
  </p:cSld>
  <p:clrMapOvr>
    <a:masterClrMapping/>
  </p:clrMapOvr>
  <mc:AlternateContent xmlns:mc="http://schemas.openxmlformats.org/markup-compatibility/2006" xmlns:p14="http://schemas.microsoft.com/office/powerpoint/2010/main">
    <mc:Choice Requires="p14">
      <p:transition spd="slow" p14:dur="2000" advTm="83599"/>
    </mc:Choice>
    <mc:Fallback xmlns="">
      <p:transition spd="slow" advTm="8359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9369"/>
            <a:ext cx="8229600" cy="1143000"/>
          </a:xfrm>
        </p:spPr>
        <p:txBody>
          <a:bodyPr/>
          <a:lstStyle/>
          <a:p>
            <a:r>
              <a:rPr lang="en-GB" dirty="0"/>
              <a:t>Trips and visitors</a:t>
            </a:r>
          </a:p>
        </p:txBody>
      </p:sp>
      <p:sp>
        <p:nvSpPr>
          <p:cNvPr id="3" name="Content Placeholder 2"/>
          <p:cNvSpPr>
            <a:spLocks noGrp="1"/>
          </p:cNvSpPr>
          <p:nvPr>
            <p:ph idx="1"/>
          </p:nvPr>
        </p:nvSpPr>
        <p:spPr>
          <a:xfrm>
            <a:off x="251520" y="926751"/>
            <a:ext cx="8229600" cy="5118006"/>
          </a:xfrm>
        </p:spPr>
        <p:txBody>
          <a:bodyPr>
            <a:noAutofit/>
          </a:bodyPr>
          <a:lstStyle/>
          <a:p>
            <a:pPr marL="0" indent="0">
              <a:buNone/>
            </a:pPr>
            <a:endParaRPr lang="en-GB" sz="1400" dirty="0"/>
          </a:p>
          <a:p>
            <a:r>
              <a:rPr lang="en-GB" sz="2000" dirty="0"/>
              <a:t>We like to provide our learners with lifelong memories and encourage their curiosity to learn.</a:t>
            </a:r>
          </a:p>
          <a:p>
            <a:r>
              <a:rPr lang="en-GB" sz="2000" dirty="0"/>
              <a:t>Although contributions are voluntary, schools are not in financial positions to fund these enrichment experiences.</a:t>
            </a:r>
          </a:p>
          <a:p>
            <a:r>
              <a:rPr lang="en-GB" sz="2000" dirty="0"/>
              <a:t>We have a very generous PTA that can sometimes subsidise many experiences but we do need parental contributions. </a:t>
            </a:r>
          </a:p>
          <a:p>
            <a:r>
              <a:rPr lang="en-GB" sz="2000" dirty="0"/>
              <a:t>We realise times are difficult at the moment and it is essential that you  speak to the office </a:t>
            </a:r>
            <a:r>
              <a:rPr lang="en-GB" sz="2000" b="1" dirty="0"/>
              <a:t>this term</a:t>
            </a:r>
            <a:r>
              <a:rPr lang="en-GB" sz="2000" dirty="0"/>
              <a:t> if you feel you will be unable to make payments this year, so the school can try and budget for this. </a:t>
            </a:r>
          </a:p>
          <a:p>
            <a:r>
              <a:rPr lang="en-GB" sz="2000" dirty="0"/>
              <a:t>If we have not heard that you need support with trip contributions then we will expect payments to be made. </a:t>
            </a:r>
          </a:p>
          <a:p>
            <a:r>
              <a:rPr lang="en-GB" sz="2000" dirty="0"/>
              <a:t>If we do not get enough support with this then trips and experiences will be unable to go ahead.</a:t>
            </a:r>
          </a:p>
        </p:txBody>
      </p:sp>
      <p:pic>
        <p:nvPicPr>
          <p:cNvPr id="5" name="Picture 4" descr="Logo, company name&#10;&#10;Description automatically generated">
            <a:extLst>
              <a:ext uri="{FF2B5EF4-FFF2-40B4-BE49-F238E27FC236}">
                <a16:creationId xmlns:a16="http://schemas.microsoft.com/office/drawing/2014/main" id="{718336E7-CF6D-D51C-2BE3-B7F2FCF55B27}"/>
              </a:ext>
            </a:extLst>
          </p:cNvPr>
          <p:cNvPicPr>
            <a:picLocks noChangeAspect="1"/>
          </p:cNvPicPr>
          <p:nvPr/>
        </p:nvPicPr>
        <p:blipFill>
          <a:blip r:embed="rId2"/>
          <a:stretch>
            <a:fillRect/>
          </a:stretch>
        </p:blipFill>
        <p:spPr>
          <a:xfrm>
            <a:off x="7532298" y="6044756"/>
            <a:ext cx="1611702" cy="81324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E8D09E6C-644B-98FF-6617-038A5D32C4C3}"/>
              </a:ext>
            </a:extLst>
          </p:cNvPr>
          <p:cNvPicPr>
            <a:picLocks noChangeAspect="1"/>
          </p:cNvPicPr>
          <p:nvPr/>
        </p:nvPicPr>
        <p:blipFill rotWithShape="1">
          <a:blip r:embed="rId3"/>
          <a:srcRect r="70014"/>
          <a:stretch/>
        </p:blipFill>
        <p:spPr>
          <a:xfrm>
            <a:off x="0" y="0"/>
            <a:ext cx="937374" cy="926750"/>
          </a:xfrm>
          <a:prstGeom prst="rect">
            <a:avLst/>
          </a:prstGeom>
        </p:spPr>
      </p:pic>
    </p:spTree>
    <p:extLst>
      <p:ext uri="{BB962C8B-B14F-4D97-AF65-F5344CB8AC3E}">
        <p14:creationId xmlns:p14="http://schemas.microsoft.com/office/powerpoint/2010/main" val="774475243"/>
      </p:ext>
    </p:extLst>
  </p:cSld>
  <p:clrMapOvr>
    <a:masterClrMapping/>
  </p:clrMapOvr>
  <mc:AlternateContent xmlns:mc="http://schemas.openxmlformats.org/markup-compatibility/2006" xmlns:p14="http://schemas.microsoft.com/office/powerpoint/2010/main">
    <mc:Choice Requires="p14">
      <p:transition spd="slow" p14:dur="2000" advTm="86164"/>
    </mc:Choice>
    <mc:Fallback xmlns="">
      <p:transition spd="slow" advTm="8616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4094-45A8-46C8-062E-4375C1FC888B}"/>
              </a:ext>
            </a:extLst>
          </p:cNvPr>
          <p:cNvSpPr>
            <a:spLocks noGrp="1"/>
          </p:cNvSpPr>
          <p:nvPr>
            <p:ph type="title"/>
          </p:nvPr>
        </p:nvSpPr>
        <p:spPr>
          <a:xfrm>
            <a:off x="609599" y="1124744"/>
            <a:ext cx="7634809" cy="1320800"/>
          </a:xfrm>
        </p:spPr>
        <p:txBody>
          <a:bodyPr/>
          <a:lstStyle/>
          <a:p>
            <a:r>
              <a:rPr lang="en-GB" dirty="0"/>
              <a:t>Y1/2 trips and visitors (paid for)</a:t>
            </a:r>
          </a:p>
        </p:txBody>
      </p:sp>
      <p:sp>
        <p:nvSpPr>
          <p:cNvPr id="3" name="Content Placeholder 2">
            <a:extLst>
              <a:ext uri="{FF2B5EF4-FFF2-40B4-BE49-F238E27FC236}">
                <a16:creationId xmlns:a16="http://schemas.microsoft.com/office/drawing/2014/main" id="{4DAB25B5-1FF3-5295-F36B-0AADFF287807}"/>
              </a:ext>
            </a:extLst>
          </p:cNvPr>
          <p:cNvSpPr>
            <a:spLocks noGrp="1"/>
          </p:cNvSpPr>
          <p:nvPr>
            <p:ph idx="1"/>
          </p:nvPr>
        </p:nvSpPr>
        <p:spPr/>
        <p:txBody>
          <a:bodyPr/>
          <a:lstStyle/>
          <a:p>
            <a:r>
              <a:rPr lang="en-GB" dirty="0"/>
              <a:t>Fire of London Workshop</a:t>
            </a:r>
          </a:p>
          <a:p>
            <a:r>
              <a:rPr lang="en-GB" dirty="0"/>
              <a:t>Visiting theatre</a:t>
            </a:r>
          </a:p>
          <a:p>
            <a:r>
              <a:rPr lang="en-GB" dirty="0"/>
              <a:t>SS Great Britain</a:t>
            </a:r>
          </a:p>
        </p:txBody>
      </p:sp>
      <p:pic>
        <p:nvPicPr>
          <p:cNvPr id="4" name="Picture 3" descr="Text&#10;&#10;Description automatically generated with medium confidence">
            <a:extLst>
              <a:ext uri="{FF2B5EF4-FFF2-40B4-BE49-F238E27FC236}">
                <a16:creationId xmlns:a16="http://schemas.microsoft.com/office/drawing/2014/main" id="{FEB075F4-F6BA-606E-3772-A650B3D264EE}"/>
              </a:ext>
            </a:extLst>
          </p:cNvPr>
          <p:cNvPicPr>
            <a:picLocks noChangeAspect="1"/>
          </p:cNvPicPr>
          <p:nvPr/>
        </p:nvPicPr>
        <p:blipFill rotWithShape="1">
          <a:blip r:embed="rId2"/>
          <a:srcRect r="70014"/>
          <a:stretch/>
        </p:blipFill>
        <p:spPr>
          <a:xfrm>
            <a:off x="231812" y="316233"/>
            <a:ext cx="755574" cy="747010"/>
          </a:xfrm>
          <a:prstGeom prst="rect">
            <a:avLst/>
          </a:prstGeom>
        </p:spPr>
      </p:pic>
    </p:spTree>
    <p:extLst>
      <p:ext uri="{BB962C8B-B14F-4D97-AF65-F5344CB8AC3E}">
        <p14:creationId xmlns:p14="http://schemas.microsoft.com/office/powerpoint/2010/main" val="2099022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0104"/>
            <a:ext cx="7386691" cy="1143000"/>
          </a:xfrm>
        </p:spPr>
        <p:txBody>
          <a:bodyPr>
            <a:normAutofit/>
          </a:bodyPr>
          <a:lstStyle/>
          <a:p>
            <a:pPr algn="ctr"/>
            <a:r>
              <a:rPr lang="en-GB" sz="3200" dirty="0"/>
              <a:t>How can you support your child?</a:t>
            </a:r>
          </a:p>
        </p:txBody>
      </p:sp>
      <p:sp>
        <p:nvSpPr>
          <p:cNvPr id="3" name="Content Placeholder 2"/>
          <p:cNvSpPr>
            <a:spLocks noGrp="1"/>
          </p:cNvSpPr>
          <p:nvPr>
            <p:ph idx="1"/>
          </p:nvPr>
        </p:nvSpPr>
        <p:spPr>
          <a:xfrm>
            <a:off x="126855" y="1086893"/>
            <a:ext cx="8229600" cy="4862387"/>
          </a:xfrm>
        </p:spPr>
        <p:txBody>
          <a:bodyPr>
            <a:noAutofit/>
          </a:bodyPr>
          <a:lstStyle/>
          <a:p>
            <a:r>
              <a:rPr lang="en-GB" sz="2000" dirty="0"/>
              <a:t>Practice your child’s maths homework and spellings with them frequently</a:t>
            </a:r>
          </a:p>
          <a:p>
            <a:r>
              <a:rPr lang="en-GB" sz="2000" dirty="0"/>
              <a:t>Recap previous learning too.</a:t>
            </a:r>
          </a:p>
          <a:p>
            <a:r>
              <a:rPr lang="en-GB" sz="2000" dirty="0"/>
              <a:t> Practice the methods taught in maths with your child to build fluency. </a:t>
            </a:r>
          </a:p>
          <a:p>
            <a:r>
              <a:rPr lang="en-GB" sz="2000" dirty="0"/>
              <a:t>Buy your child a watch and get them to tell the time as much as possible. </a:t>
            </a:r>
          </a:p>
          <a:p>
            <a:r>
              <a:rPr lang="en-GB" sz="2000" dirty="0"/>
              <a:t>Use the websites and apps, including TT Rockstars and Doodle, shared with you to support your child.</a:t>
            </a:r>
          </a:p>
          <a:p>
            <a:r>
              <a:rPr lang="en-US" sz="2000" dirty="0"/>
              <a:t>Read with your child every day to support their fluency, expression, reading comprehension and vocabulary </a:t>
            </a:r>
          </a:p>
        </p:txBody>
      </p:sp>
      <p:pic>
        <p:nvPicPr>
          <p:cNvPr id="5" name="Picture 4" descr="Logo, company name&#10;&#10;Description automatically generated">
            <a:extLst>
              <a:ext uri="{FF2B5EF4-FFF2-40B4-BE49-F238E27FC236}">
                <a16:creationId xmlns:a16="http://schemas.microsoft.com/office/drawing/2014/main" id="{718336E7-CF6D-D51C-2BE3-B7F2FCF55B27}"/>
              </a:ext>
            </a:extLst>
          </p:cNvPr>
          <p:cNvPicPr>
            <a:picLocks noChangeAspect="1"/>
          </p:cNvPicPr>
          <p:nvPr/>
        </p:nvPicPr>
        <p:blipFill>
          <a:blip r:embed="rId2"/>
          <a:stretch>
            <a:fillRect/>
          </a:stretch>
        </p:blipFill>
        <p:spPr>
          <a:xfrm>
            <a:off x="7532298" y="6044756"/>
            <a:ext cx="1611702" cy="81324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E8D09E6C-644B-98FF-6617-038A5D32C4C3}"/>
              </a:ext>
            </a:extLst>
          </p:cNvPr>
          <p:cNvPicPr>
            <a:picLocks noChangeAspect="1"/>
          </p:cNvPicPr>
          <p:nvPr/>
        </p:nvPicPr>
        <p:blipFill rotWithShape="1">
          <a:blip r:embed="rId3"/>
          <a:srcRect r="70014"/>
          <a:stretch/>
        </p:blipFill>
        <p:spPr>
          <a:xfrm>
            <a:off x="0" y="0"/>
            <a:ext cx="937374" cy="926750"/>
          </a:xfrm>
          <a:prstGeom prst="rect">
            <a:avLst/>
          </a:prstGeom>
        </p:spPr>
      </p:pic>
    </p:spTree>
    <p:extLst>
      <p:ext uri="{BB962C8B-B14F-4D97-AF65-F5344CB8AC3E}">
        <p14:creationId xmlns:p14="http://schemas.microsoft.com/office/powerpoint/2010/main" val="3646365059"/>
      </p:ext>
    </p:extLst>
  </p:cSld>
  <p:clrMapOvr>
    <a:masterClrMapping/>
  </p:clrMapOvr>
  <mc:AlternateContent xmlns:mc="http://schemas.openxmlformats.org/markup-compatibility/2006" xmlns:p14="http://schemas.microsoft.com/office/powerpoint/2010/main">
    <mc:Choice Requires="p14">
      <p:transition spd="slow" p14:dur="2000" advTm="86164"/>
    </mc:Choice>
    <mc:Fallback xmlns="">
      <p:transition spd="slow" advTm="8616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0014"/>
          <a:stretch/>
        </p:blipFill>
        <p:spPr>
          <a:xfrm>
            <a:off x="0" y="0"/>
            <a:ext cx="1092502" cy="1080120"/>
          </a:xfrm>
          <a:prstGeom prst="rect">
            <a:avLst/>
          </a:prstGeom>
        </p:spPr>
      </p:pic>
      <p:pic>
        <p:nvPicPr>
          <p:cNvPr id="3" name="Picture 2">
            <a:extLst>
              <a:ext uri="{FF2B5EF4-FFF2-40B4-BE49-F238E27FC236}">
                <a16:creationId xmlns:a16="http://schemas.microsoft.com/office/drawing/2014/main" id="{3AA59338-D74D-3D69-9A53-0D39F5D60056}"/>
              </a:ext>
            </a:extLst>
          </p:cNvPr>
          <p:cNvPicPr>
            <a:picLocks noChangeAspect="1"/>
          </p:cNvPicPr>
          <p:nvPr/>
        </p:nvPicPr>
        <p:blipFill>
          <a:blip r:embed="rId4"/>
          <a:stretch>
            <a:fillRect/>
          </a:stretch>
        </p:blipFill>
        <p:spPr>
          <a:xfrm>
            <a:off x="7532298" y="6044756"/>
            <a:ext cx="1611702" cy="813244"/>
          </a:xfrm>
          <a:prstGeom prst="rect">
            <a:avLst/>
          </a:prstGeom>
        </p:spPr>
      </p:pic>
      <p:sp>
        <p:nvSpPr>
          <p:cNvPr id="4" name="Title 1">
            <a:extLst>
              <a:ext uri="{FF2B5EF4-FFF2-40B4-BE49-F238E27FC236}">
                <a16:creationId xmlns:a16="http://schemas.microsoft.com/office/drawing/2014/main" id="{FC699893-24EA-9157-86A1-B67E7FAB2343}"/>
              </a:ext>
            </a:extLst>
          </p:cNvPr>
          <p:cNvSpPr>
            <a:spLocks noGrp="1"/>
          </p:cNvSpPr>
          <p:nvPr>
            <p:ph type="ctrTitle"/>
          </p:nvPr>
        </p:nvSpPr>
        <p:spPr>
          <a:xfrm>
            <a:off x="564997" y="188640"/>
            <a:ext cx="8280920" cy="5570476"/>
          </a:xfrm>
        </p:spPr>
        <p:txBody>
          <a:bodyPr>
            <a:normAutofit fontScale="90000"/>
          </a:bodyPr>
          <a:lstStyle/>
          <a:p>
            <a:pPr algn="l"/>
            <a:br>
              <a:rPr lang="en-GB" sz="4000" dirty="0">
                <a:solidFill>
                  <a:schemeClr val="tx1"/>
                </a:solidFill>
              </a:rPr>
            </a:br>
            <a:br>
              <a:rPr lang="en-GB" sz="4000" dirty="0">
                <a:solidFill>
                  <a:schemeClr val="tx1"/>
                </a:solidFill>
              </a:rPr>
            </a:br>
            <a:br>
              <a:rPr lang="en-GB" sz="4000" dirty="0">
                <a:solidFill>
                  <a:schemeClr val="tx1"/>
                </a:solidFill>
              </a:rPr>
            </a:br>
            <a:r>
              <a:rPr lang="en-GB" sz="4000" dirty="0">
                <a:solidFill>
                  <a:schemeClr val="tx1"/>
                </a:solidFill>
              </a:rPr>
              <a:t>	</a:t>
            </a:r>
            <a:br>
              <a:rPr lang="en-GB" sz="4000" dirty="0">
                <a:solidFill>
                  <a:schemeClr val="tx1"/>
                </a:solidFill>
              </a:rPr>
            </a:br>
            <a:br>
              <a:rPr lang="en-GB" sz="4000" dirty="0">
                <a:solidFill>
                  <a:schemeClr val="tx1"/>
                </a:solidFill>
              </a:rPr>
            </a:br>
            <a:br>
              <a:rPr lang="en-GB" sz="4000" dirty="0">
                <a:solidFill>
                  <a:schemeClr val="tx1"/>
                </a:solidFill>
              </a:rPr>
            </a:br>
            <a:r>
              <a:rPr lang="en-GB" sz="4000" dirty="0">
                <a:solidFill>
                  <a:schemeClr val="tx1"/>
                </a:solidFill>
              </a:rPr>
              <a:t>Year 2</a:t>
            </a:r>
            <a:br>
              <a:rPr lang="en-GB" sz="4000" dirty="0">
                <a:solidFill>
                  <a:schemeClr val="tx1"/>
                </a:solidFill>
              </a:rPr>
            </a:br>
            <a:r>
              <a:rPr lang="en-GB" sz="4000" dirty="0">
                <a:solidFill>
                  <a:schemeClr val="tx1"/>
                </a:solidFill>
              </a:rPr>
              <a:t>Miss Walker</a:t>
            </a:r>
            <a:br>
              <a:rPr lang="en-GB" sz="4000" dirty="0">
                <a:solidFill>
                  <a:schemeClr val="tx1"/>
                </a:solidFill>
              </a:rPr>
            </a:br>
            <a:br>
              <a:rPr lang="en-GB" sz="4000" dirty="0">
                <a:solidFill>
                  <a:schemeClr val="tx1"/>
                </a:solidFill>
              </a:rPr>
            </a:br>
            <a:br>
              <a:rPr lang="en-GB" sz="4000" dirty="0">
                <a:solidFill>
                  <a:schemeClr val="tx1"/>
                </a:solidFill>
              </a:rPr>
            </a:br>
            <a:r>
              <a:rPr lang="en-GB" sz="4000" dirty="0">
                <a:solidFill>
                  <a:schemeClr val="tx1"/>
                </a:solidFill>
              </a:rPr>
              <a:t>TAs- Mrs Adams and Mrs Cardwell</a:t>
            </a:r>
            <a:br>
              <a:rPr lang="en-GB" sz="4000" dirty="0">
                <a:solidFill>
                  <a:schemeClr val="tx1"/>
                </a:solidFill>
              </a:rPr>
            </a:br>
            <a:r>
              <a:rPr lang="en-GB" sz="4000" dirty="0">
                <a:solidFill>
                  <a:schemeClr val="tx1"/>
                </a:solidFill>
              </a:rPr>
              <a:t>Matt and Vicky will also work with Year 2 for PE.</a:t>
            </a:r>
            <a:br>
              <a:rPr lang="en-GB" sz="4000" dirty="0">
                <a:solidFill>
                  <a:schemeClr val="tx1"/>
                </a:solidFill>
              </a:rPr>
            </a:br>
            <a:endParaRPr lang="en-GB" sz="4000" dirty="0">
              <a:solidFill>
                <a:schemeClr val="tx1"/>
              </a:solidFill>
            </a:endParaRPr>
          </a:p>
        </p:txBody>
      </p:sp>
    </p:spTree>
    <p:custDataLst>
      <p:tags r:id="rId1"/>
    </p:custDataLst>
    <p:extLst>
      <p:ext uri="{BB962C8B-B14F-4D97-AF65-F5344CB8AC3E}">
        <p14:creationId xmlns:p14="http://schemas.microsoft.com/office/powerpoint/2010/main" val="1408714991"/>
      </p:ext>
    </p:extLst>
  </p:cSld>
  <p:clrMapOvr>
    <a:masterClrMapping/>
  </p:clrMapOvr>
  <mc:AlternateContent xmlns:mc="http://schemas.openxmlformats.org/markup-compatibility/2006" xmlns:p14="http://schemas.microsoft.com/office/powerpoint/2010/main">
    <mc:Choice Requires="p14">
      <p:transition spd="slow" p14:dur="2000" advTm="22901"/>
    </mc:Choice>
    <mc:Fallback xmlns="">
      <p:transition spd="slow" advTm="2290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016" y="1071510"/>
            <a:ext cx="8892480" cy="5627324"/>
          </a:xfrm>
          <a:prstGeom prst="rect">
            <a:avLst/>
          </a:prstGeom>
        </p:spPr>
      </p:pic>
      <p:sp>
        <p:nvSpPr>
          <p:cNvPr id="3" name="Title 1"/>
          <p:cNvSpPr txBox="1">
            <a:spLocks/>
          </p:cNvSpPr>
          <p:nvPr/>
        </p:nvSpPr>
        <p:spPr>
          <a:xfrm>
            <a:off x="395536" y="30104"/>
            <a:ext cx="7386691" cy="11430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dirty="0"/>
              <a:t>Reading at home</a:t>
            </a:r>
          </a:p>
        </p:txBody>
      </p:sp>
    </p:spTree>
    <p:extLst>
      <p:ext uri="{BB962C8B-B14F-4D97-AF65-F5344CB8AC3E}">
        <p14:creationId xmlns:p14="http://schemas.microsoft.com/office/powerpoint/2010/main" val="676436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613" y="266350"/>
            <a:ext cx="6347713" cy="1320800"/>
          </a:xfrm>
        </p:spPr>
        <p:txBody>
          <a:bodyPr>
            <a:normAutofit/>
          </a:bodyPr>
          <a:lstStyle/>
          <a:p>
            <a:r>
              <a:rPr lang="en-GB" sz="3200" dirty="0"/>
              <a:t>Assessment</a:t>
            </a:r>
          </a:p>
        </p:txBody>
      </p:sp>
      <p:sp>
        <p:nvSpPr>
          <p:cNvPr id="3" name="Content Placeholder 2"/>
          <p:cNvSpPr>
            <a:spLocks noGrp="1"/>
          </p:cNvSpPr>
          <p:nvPr>
            <p:ph idx="1"/>
          </p:nvPr>
        </p:nvSpPr>
        <p:spPr>
          <a:xfrm>
            <a:off x="539552" y="1196752"/>
            <a:ext cx="7992888" cy="5040560"/>
          </a:xfrm>
        </p:spPr>
        <p:txBody>
          <a:bodyPr>
            <a:normAutofit/>
          </a:bodyPr>
          <a:lstStyle/>
          <a:p>
            <a:endParaRPr lang="en-GB" dirty="0"/>
          </a:p>
          <a:p>
            <a:r>
              <a:rPr lang="en-GB" dirty="0"/>
              <a:t>In Year 2 assessments will be done 3 times a year. The final one being their SATs exams. </a:t>
            </a:r>
          </a:p>
          <a:p>
            <a:r>
              <a:rPr lang="en-GB" dirty="0"/>
              <a:t>Autumn and Spring assessments will be done to give me a true picture of progress and gaps. </a:t>
            </a:r>
          </a:p>
          <a:p>
            <a:r>
              <a:rPr lang="en-GB" dirty="0"/>
              <a:t>Y2 SATs are scheduled for May 2024. Although non-compulsory, children will be taking these.</a:t>
            </a:r>
          </a:p>
          <a:p>
            <a:r>
              <a:rPr lang="en-GB" dirty="0"/>
              <a:t>Children’s writing will be moderated within the Futura Learning Partnership and South Gloucestershire.</a:t>
            </a:r>
          </a:p>
          <a:p>
            <a:r>
              <a:rPr lang="en-GB" dirty="0"/>
              <a:t>We will have pupil progress meetings to identify and intervene with children that are off-track. </a:t>
            </a:r>
          </a:p>
          <a:p>
            <a:r>
              <a:rPr lang="en-GB" dirty="0"/>
              <a:t>We will inform you if this is happening for your child.</a:t>
            </a:r>
          </a:p>
          <a:p>
            <a:r>
              <a:rPr lang="en-GB" dirty="0"/>
              <a:t>Year 1 will sit assessments in the summer term.</a:t>
            </a:r>
          </a:p>
          <a:p>
            <a:r>
              <a:rPr lang="en-GB" dirty="0"/>
              <a:t>Year 1 will have a phonics screening check in June 2024. </a:t>
            </a:r>
          </a:p>
        </p:txBody>
      </p:sp>
      <p:pic>
        <p:nvPicPr>
          <p:cNvPr id="5" name="Picture 4" descr="Text&#10;&#10;Description automatically generated with medium confidence">
            <a:extLst>
              <a:ext uri="{FF2B5EF4-FFF2-40B4-BE49-F238E27FC236}">
                <a16:creationId xmlns:a16="http://schemas.microsoft.com/office/drawing/2014/main" id="{A5FD7BCF-D517-88FC-7596-A8525D44007B}"/>
              </a:ext>
            </a:extLst>
          </p:cNvPr>
          <p:cNvPicPr>
            <a:picLocks noChangeAspect="1"/>
          </p:cNvPicPr>
          <p:nvPr/>
        </p:nvPicPr>
        <p:blipFill rotWithShape="1">
          <a:blip r:embed="rId2"/>
          <a:srcRect r="70014"/>
          <a:stretch/>
        </p:blipFill>
        <p:spPr>
          <a:xfrm>
            <a:off x="0" y="0"/>
            <a:ext cx="937374" cy="926750"/>
          </a:xfrm>
          <a:prstGeom prst="rect">
            <a:avLst/>
          </a:prstGeom>
        </p:spPr>
      </p:pic>
      <p:pic>
        <p:nvPicPr>
          <p:cNvPr id="6" name="Picture 5" descr="Logo, company name&#10;&#10;Description automatically generated">
            <a:extLst>
              <a:ext uri="{FF2B5EF4-FFF2-40B4-BE49-F238E27FC236}">
                <a16:creationId xmlns:a16="http://schemas.microsoft.com/office/drawing/2014/main" id="{253ADE1F-5BA1-6E18-5D62-EB8CC1E932B6}"/>
              </a:ext>
            </a:extLst>
          </p:cNvPr>
          <p:cNvPicPr>
            <a:picLocks noChangeAspect="1"/>
          </p:cNvPicPr>
          <p:nvPr/>
        </p:nvPicPr>
        <p:blipFill>
          <a:blip r:embed="rId3"/>
          <a:stretch>
            <a:fillRect/>
          </a:stretch>
        </p:blipFill>
        <p:spPr>
          <a:xfrm>
            <a:off x="7532298" y="6044756"/>
            <a:ext cx="1611702" cy="813244"/>
          </a:xfrm>
          <a:prstGeom prst="rect">
            <a:avLst/>
          </a:prstGeom>
        </p:spPr>
      </p:pic>
    </p:spTree>
    <p:extLst>
      <p:ext uri="{BB962C8B-B14F-4D97-AF65-F5344CB8AC3E}">
        <p14:creationId xmlns:p14="http://schemas.microsoft.com/office/powerpoint/2010/main" val="906352734"/>
      </p:ext>
    </p:extLst>
  </p:cSld>
  <p:clrMapOvr>
    <a:masterClrMapping/>
  </p:clrMapOvr>
  <mc:AlternateContent xmlns:mc="http://schemas.openxmlformats.org/markup-compatibility/2006" xmlns:p14="http://schemas.microsoft.com/office/powerpoint/2010/main">
    <mc:Choice Requires="p14">
      <p:transition spd="slow" p14:dur="2000" advTm="27935"/>
    </mc:Choice>
    <mc:Fallback xmlns="">
      <p:transition spd="slow" advTm="2793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585" y="188640"/>
            <a:ext cx="6347713" cy="1320800"/>
          </a:xfrm>
        </p:spPr>
        <p:txBody>
          <a:bodyPr>
            <a:normAutofit/>
          </a:bodyPr>
          <a:lstStyle/>
          <a:p>
            <a:r>
              <a:rPr lang="en-GB" sz="3200" dirty="0"/>
              <a:t>Contact us</a:t>
            </a:r>
          </a:p>
        </p:txBody>
      </p:sp>
      <p:sp>
        <p:nvSpPr>
          <p:cNvPr id="3" name="Content Placeholder 2"/>
          <p:cNvSpPr>
            <a:spLocks noGrp="1"/>
          </p:cNvSpPr>
          <p:nvPr>
            <p:ph idx="1"/>
          </p:nvPr>
        </p:nvSpPr>
        <p:spPr>
          <a:xfrm>
            <a:off x="539552" y="1196752"/>
            <a:ext cx="7992888" cy="5040560"/>
          </a:xfrm>
        </p:spPr>
        <p:txBody>
          <a:bodyPr>
            <a:normAutofit/>
          </a:bodyPr>
          <a:lstStyle/>
          <a:p>
            <a:endParaRPr lang="en-GB" sz="2000" dirty="0"/>
          </a:p>
          <a:p>
            <a:r>
              <a:rPr lang="en-GB" sz="2000" dirty="0"/>
              <a:t>Playground (Teachers are available on the playground from 8:50-8:55 for quick messages/chats.)</a:t>
            </a:r>
          </a:p>
          <a:p>
            <a:r>
              <a:rPr lang="en-GB" sz="2000" dirty="0"/>
              <a:t>Email/phone school office – all messages will be forwarded onto teachers and you will get a response.</a:t>
            </a:r>
          </a:p>
          <a:p>
            <a:r>
              <a:rPr lang="en-GB" sz="2000" dirty="0"/>
              <a:t>If you require an appointment for something that needs longer, this can be made via email.</a:t>
            </a:r>
          </a:p>
        </p:txBody>
      </p:sp>
      <p:pic>
        <p:nvPicPr>
          <p:cNvPr id="5" name="Picture 4" descr="Text&#10;&#10;Description automatically generated with medium confidence">
            <a:extLst>
              <a:ext uri="{FF2B5EF4-FFF2-40B4-BE49-F238E27FC236}">
                <a16:creationId xmlns:a16="http://schemas.microsoft.com/office/drawing/2014/main" id="{A5FD7BCF-D517-88FC-7596-A8525D44007B}"/>
              </a:ext>
            </a:extLst>
          </p:cNvPr>
          <p:cNvPicPr>
            <a:picLocks noChangeAspect="1"/>
          </p:cNvPicPr>
          <p:nvPr/>
        </p:nvPicPr>
        <p:blipFill rotWithShape="1">
          <a:blip r:embed="rId2"/>
          <a:srcRect r="70014"/>
          <a:stretch/>
        </p:blipFill>
        <p:spPr>
          <a:xfrm>
            <a:off x="0" y="0"/>
            <a:ext cx="937374" cy="926750"/>
          </a:xfrm>
          <a:prstGeom prst="rect">
            <a:avLst/>
          </a:prstGeom>
        </p:spPr>
      </p:pic>
      <p:pic>
        <p:nvPicPr>
          <p:cNvPr id="6" name="Picture 5" descr="Logo, company name&#10;&#10;Description automatically generated">
            <a:extLst>
              <a:ext uri="{FF2B5EF4-FFF2-40B4-BE49-F238E27FC236}">
                <a16:creationId xmlns:a16="http://schemas.microsoft.com/office/drawing/2014/main" id="{253ADE1F-5BA1-6E18-5D62-EB8CC1E932B6}"/>
              </a:ext>
            </a:extLst>
          </p:cNvPr>
          <p:cNvPicPr>
            <a:picLocks noChangeAspect="1"/>
          </p:cNvPicPr>
          <p:nvPr/>
        </p:nvPicPr>
        <p:blipFill>
          <a:blip r:embed="rId3"/>
          <a:stretch>
            <a:fillRect/>
          </a:stretch>
        </p:blipFill>
        <p:spPr>
          <a:xfrm>
            <a:off x="7532298" y="6044756"/>
            <a:ext cx="1611702" cy="813244"/>
          </a:xfrm>
          <a:prstGeom prst="rect">
            <a:avLst/>
          </a:prstGeom>
        </p:spPr>
      </p:pic>
    </p:spTree>
    <p:extLst>
      <p:ext uri="{BB962C8B-B14F-4D97-AF65-F5344CB8AC3E}">
        <p14:creationId xmlns:p14="http://schemas.microsoft.com/office/powerpoint/2010/main" val="881241048"/>
      </p:ext>
    </p:extLst>
  </p:cSld>
  <p:clrMapOvr>
    <a:masterClrMapping/>
  </p:clrMapOvr>
  <mc:AlternateContent xmlns:mc="http://schemas.openxmlformats.org/markup-compatibility/2006" xmlns:p14="http://schemas.microsoft.com/office/powerpoint/2010/main">
    <mc:Choice Requires="p14">
      <p:transition spd="slow" p14:dur="2000" advTm="27935"/>
    </mc:Choice>
    <mc:Fallback xmlns="">
      <p:transition spd="slow" advTm="2793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585" y="188640"/>
            <a:ext cx="6347713" cy="1320800"/>
          </a:xfrm>
        </p:spPr>
        <p:txBody>
          <a:bodyPr>
            <a:normAutofit/>
          </a:bodyPr>
          <a:lstStyle/>
          <a:p>
            <a:r>
              <a:rPr lang="en-GB" sz="3200" dirty="0"/>
              <a:t>Assemblies</a:t>
            </a:r>
          </a:p>
        </p:txBody>
      </p:sp>
      <p:sp>
        <p:nvSpPr>
          <p:cNvPr id="3" name="Content Placeholder 2"/>
          <p:cNvSpPr>
            <a:spLocks noGrp="1"/>
          </p:cNvSpPr>
          <p:nvPr>
            <p:ph idx="1"/>
          </p:nvPr>
        </p:nvSpPr>
        <p:spPr>
          <a:xfrm>
            <a:off x="328131" y="1124744"/>
            <a:ext cx="7992888" cy="5040560"/>
          </a:xfrm>
        </p:spPr>
        <p:txBody>
          <a:bodyPr>
            <a:normAutofit/>
          </a:bodyPr>
          <a:lstStyle/>
          <a:p>
            <a:pPr marL="0" indent="0">
              <a:buNone/>
            </a:pPr>
            <a:endParaRPr lang="en-GB" dirty="0"/>
          </a:p>
          <a:p>
            <a:pPr marL="0" indent="0">
              <a:buNone/>
            </a:pPr>
            <a:r>
              <a:rPr lang="en-GB" sz="2000" b="1" dirty="0"/>
              <a:t>Whole School Assemblies</a:t>
            </a:r>
          </a:p>
          <a:p>
            <a:r>
              <a:rPr lang="en-GB" sz="2000" dirty="0"/>
              <a:t>We will deliver two assemblies per week. These will be focused on our personal development curriculum.</a:t>
            </a:r>
          </a:p>
          <a:p>
            <a:r>
              <a:rPr lang="en-GB" sz="2000" dirty="0"/>
              <a:t>Celebration assembly – These are every Friday at 2:45pm.</a:t>
            </a:r>
          </a:p>
          <a:p>
            <a:r>
              <a:rPr lang="en-GB" sz="2000" dirty="0"/>
              <a:t>Parents of nominated children will receive a letter inviting them to attend.</a:t>
            </a:r>
          </a:p>
          <a:p>
            <a:r>
              <a:rPr lang="en-GB" sz="2000" dirty="0"/>
              <a:t>If you cannot attend, you can contact the office and we can move it to the following week. </a:t>
            </a:r>
          </a:p>
        </p:txBody>
      </p:sp>
      <p:pic>
        <p:nvPicPr>
          <p:cNvPr id="5" name="Picture 4" descr="Text&#10;&#10;Description automatically generated with medium confidence">
            <a:extLst>
              <a:ext uri="{FF2B5EF4-FFF2-40B4-BE49-F238E27FC236}">
                <a16:creationId xmlns:a16="http://schemas.microsoft.com/office/drawing/2014/main" id="{A5FD7BCF-D517-88FC-7596-A8525D44007B}"/>
              </a:ext>
            </a:extLst>
          </p:cNvPr>
          <p:cNvPicPr>
            <a:picLocks noChangeAspect="1"/>
          </p:cNvPicPr>
          <p:nvPr/>
        </p:nvPicPr>
        <p:blipFill rotWithShape="1">
          <a:blip r:embed="rId2"/>
          <a:srcRect r="70014"/>
          <a:stretch/>
        </p:blipFill>
        <p:spPr>
          <a:xfrm>
            <a:off x="0" y="0"/>
            <a:ext cx="937374" cy="926750"/>
          </a:xfrm>
          <a:prstGeom prst="rect">
            <a:avLst/>
          </a:prstGeom>
        </p:spPr>
      </p:pic>
      <p:pic>
        <p:nvPicPr>
          <p:cNvPr id="6" name="Picture 5" descr="Logo, company name&#10;&#10;Description automatically generated">
            <a:extLst>
              <a:ext uri="{FF2B5EF4-FFF2-40B4-BE49-F238E27FC236}">
                <a16:creationId xmlns:a16="http://schemas.microsoft.com/office/drawing/2014/main" id="{253ADE1F-5BA1-6E18-5D62-EB8CC1E932B6}"/>
              </a:ext>
            </a:extLst>
          </p:cNvPr>
          <p:cNvPicPr>
            <a:picLocks noChangeAspect="1"/>
          </p:cNvPicPr>
          <p:nvPr/>
        </p:nvPicPr>
        <p:blipFill>
          <a:blip r:embed="rId3"/>
          <a:stretch>
            <a:fillRect/>
          </a:stretch>
        </p:blipFill>
        <p:spPr>
          <a:xfrm>
            <a:off x="7532298" y="6044756"/>
            <a:ext cx="1611702" cy="813244"/>
          </a:xfrm>
          <a:prstGeom prst="rect">
            <a:avLst/>
          </a:prstGeom>
        </p:spPr>
      </p:pic>
    </p:spTree>
    <p:extLst>
      <p:ext uri="{BB962C8B-B14F-4D97-AF65-F5344CB8AC3E}">
        <p14:creationId xmlns:p14="http://schemas.microsoft.com/office/powerpoint/2010/main" val="3515576081"/>
      </p:ext>
    </p:extLst>
  </p:cSld>
  <p:clrMapOvr>
    <a:masterClrMapping/>
  </p:clrMapOvr>
  <mc:AlternateContent xmlns:mc="http://schemas.openxmlformats.org/markup-compatibility/2006" xmlns:p14="http://schemas.microsoft.com/office/powerpoint/2010/main">
    <mc:Choice Requires="p14">
      <p:transition spd="slow" p14:dur="2000" advTm="27935"/>
    </mc:Choice>
    <mc:Fallback xmlns="">
      <p:transition spd="slow" advTm="2793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6350"/>
            <a:ext cx="6347713" cy="1320800"/>
          </a:xfrm>
        </p:spPr>
        <p:txBody>
          <a:bodyPr/>
          <a:lstStyle/>
          <a:p>
            <a:r>
              <a:rPr lang="en-GB" dirty="0"/>
              <a:t>Photo consent  </a:t>
            </a:r>
          </a:p>
        </p:txBody>
      </p:sp>
      <p:sp>
        <p:nvSpPr>
          <p:cNvPr id="3" name="Content Placeholder 2"/>
          <p:cNvSpPr>
            <a:spLocks noGrp="1"/>
          </p:cNvSpPr>
          <p:nvPr>
            <p:ph idx="1"/>
          </p:nvPr>
        </p:nvSpPr>
        <p:spPr/>
        <p:txBody>
          <a:bodyPr>
            <a:normAutofit/>
          </a:bodyPr>
          <a:lstStyle/>
          <a:p>
            <a:r>
              <a:rPr lang="en-US" sz="2000" dirty="0"/>
              <a:t>Your photo consent preferences will be automatically carried over. Please email the office if you wish to change these at any point.</a:t>
            </a:r>
            <a:endParaRPr lang="en-GB" dirty="0"/>
          </a:p>
        </p:txBody>
      </p:sp>
      <p:pic>
        <p:nvPicPr>
          <p:cNvPr id="5" name="Picture 4" descr="Text&#10;&#10;Description automatically generated with medium confidence">
            <a:extLst>
              <a:ext uri="{FF2B5EF4-FFF2-40B4-BE49-F238E27FC236}">
                <a16:creationId xmlns:a16="http://schemas.microsoft.com/office/drawing/2014/main" id="{3850EC47-F748-51D5-B356-19E42B0607BE}"/>
              </a:ext>
            </a:extLst>
          </p:cNvPr>
          <p:cNvPicPr>
            <a:picLocks noChangeAspect="1"/>
          </p:cNvPicPr>
          <p:nvPr/>
        </p:nvPicPr>
        <p:blipFill rotWithShape="1">
          <a:blip r:embed="rId2"/>
          <a:srcRect r="70014"/>
          <a:stretch/>
        </p:blipFill>
        <p:spPr>
          <a:xfrm>
            <a:off x="0" y="0"/>
            <a:ext cx="937374" cy="926750"/>
          </a:xfrm>
          <a:prstGeom prst="rect">
            <a:avLst/>
          </a:prstGeom>
        </p:spPr>
      </p:pic>
      <p:pic>
        <p:nvPicPr>
          <p:cNvPr id="6" name="Picture 5" descr="Logo, company name&#10;&#10;Description automatically generated">
            <a:extLst>
              <a:ext uri="{FF2B5EF4-FFF2-40B4-BE49-F238E27FC236}">
                <a16:creationId xmlns:a16="http://schemas.microsoft.com/office/drawing/2014/main" id="{93E14E30-AF20-A650-C14E-D0F77C1DA607}"/>
              </a:ext>
            </a:extLst>
          </p:cNvPr>
          <p:cNvPicPr>
            <a:picLocks noChangeAspect="1"/>
          </p:cNvPicPr>
          <p:nvPr/>
        </p:nvPicPr>
        <p:blipFill>
          <a:blip r:embed="rId3"/>
          <a:stretch>
            <a:fillRect/>
          </a:stretch>
        </p:blipFill>
        <p:spPr>
          <a:xfrm>
            <a:off x="7532298" y="6044756"/>
            <a:ext cx="1611702" cy="813244"/>
          </a:xfrm>
          <a:prstGeom prst="rect">
            <a:avLst/>
          </a:prstGeom>
        </p:spPr>
      </p:pic>
    </p:spTree>
    <p:extLst>
      <p:ext uri="{BB962C8B-B14F-4D97-AF65-F5344CB8AC3E}">
        <p14:creationId xmlns:p14="http://schemas.microsoft.com/office/powerpoint/2010/main" val="291889151"/>
      </p:ext>
    </p:extLst>
  </p:cSld>
  <p:clrMapOvr>
    <a:masterClrMapping/>
  </p:clrMapOvr>
  <mc:AlternateContent xmlns:mc="http://schemas.openxmlformats.org/markup-compatibility/2006" xmlns:p14="http://schemas.microsoft.com/office/powerpoint/2010/main">
    <mc:Choice Requires="p14">
      <p:transition spd="slow" p14:dur="2000" advTm="28091"/>
    </mc:Choice>
    <mc:Fallback xmlns="">
      <p:transition spd="slow" advTm="2809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850EC47-F748-51D5-B356-19E42B0607BE}"/>
              </a:ext>
            </a:extLst>
          </p:cNvPr>
          <p:cNvPicPr>
            <a:picLocks noChangeAspect="1"/>
          </p:cNvPicPr>
          <p:nvPr/>
        </p:nvPicPr>
        <p:blipFill rotWithShape="1">
          <a:blip r:embed="rId2"/>
          <a:srcRect r="70014"/>
          <a:stretch/>
        </p:blipFill>
        <p:spPr>
          <a:xfrm>
            <a:off x="3707904" y="4336150"/>
            <a:ext cx="1728193" cy="1708606"/>
          </a:xfrm>
          <a:prstGeom prst="rect">
            <a:avLst/>
          </a:prstGeom>
        </p:spPr>
      </p:pic>
      <p:pic>
        <p:nvPicPr>
          <p:cNvPr id="4" name="Picture 3" descr="Logo, company name&#10;&#10;Description automatically generated">
            <a:extLst>
              <a:ext uri="{FF2B5EF4-FFF2-40B4-BE49-F238E27FC236}">
                <a16:creationId xmlns:a16="http://schemas.microsoft.com/office/drawing/2014/main" id="{02AAD369-8BBB-E07C-D846-4136FD03DD03}"/>
              </a:ext>
            </a:extLst>
          </p:cNvPr>
          <p:cNvPicPr>
            <a:picLocks noChangeAspect="1"/>
          </p:cNvPicPr>
          <p:nvPr/>
        </p:nvPicPr>
        <p:blipFill>
          <a:blip r:embed="rId3"/>
          <a:stretch>
            <a:fillRect/>
          </a:stretch>
        </p:blipFill>
        <p:spPr>
          <a:xfrm>
            <a:off x="7532298" y="6044756"/>
            <a:ext cx="1611702" cy="8132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010" y="1772816"/>
            <a:ext cx="2541980" cy="1903226"/>
          </a:xfrm>
          <a:prstGeom prst="rect">
            <a:avLst/>
          </a:prstGeom>
        </p:spPr>
      </p:pic>
    </p:spTree>
    <p:extLst>
      <p:ext uri="{BB962C8B-B14F-4D97-AF65-F5344CB8AC3E}">
        <p14:creationId xmlns:p14="http://schemas.microsoft.com/office/powerpoint/2010/main" val="3617203096"/>
      </p:ext>
    </p:extLst>
  </p:cSld>
  <p:clrMapOvr>
    <a:masterClrMapping/>
  </p:clrMapOvr>
  <mc:AlternateContent xmlns:mc="http://schemas.openxmlformats.org/markup-compatibility/2006" xmlns:p14="http://schemas.microsoft.com/office/powerpoint/2010/main">
    <mc:Choice Requires="p14">
      <p:transition spd="slow" p14:dur="2000" advTm="28091"/>
    </mc:Choice>
    <mc:Fallback xmlns="">
      <p:transition spd="slow" advTm="2809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7791E0-4967-7B13-5C85-2C1DC56511A5}"/>
              </a:ext>
            </a:extLst>
          </p:cNvPr>
          <p:cNvPicPr>
            <a:picLocks noChangeAspect="1"/>
          </p:cNvPicPr>
          <p:nvPr/>
        </p:nvPicPr>
        <p:blipFill>
          <a:blip r:embed="rId2"/>
          <a:stretch>
            <a:fillRect/>
          </a:stretch>
        </p:blipFill>
        <p:spPr>
          <a:xfrm>
            <a:off x="7003401" y="-16442"/>
            <a:ext cx="2140599" cy="1080119"/>
          </a:xfrm>
          <a:prstGeom prst="rect">
            <a:avLst/>
          </a:prstGeom>
        </p:spPr>
      </p:pic>
      <p:pic>
        <p:nvPicPr>
          <p:cNvPr id="4" name="Picture 3">
            <a:extLst>
              <a:ext uri="{FF2B5EF4-FFF2-40B4-BE49-F238E27FC236}">
                <a16:creationId xmlns:a16="http://schemas.microsoft.com/office/drawing/2014/main" id="{4B2A3815-F23D-689F-8733-55086A2D4757}"/>
              </a:ext>
            </a:extLst>
          </p:cNvPr>
          <p:cNvPicPr>
            <a:picLocks noChangeAspect="1"/>
          </p:cNvPicPr>
          <p:nvPr/>
        </p:nvPicPr>
        <p:blipFill rotWithShape="1">
          <a:blip r:embed="rId3"/>
          <a:srcRect r="70014"/>
          <a:stretch/>
        </p:blipFill>
        <p:spPr>
          <a:xfrm>
            <a:off x="0" y="23849"/>
            <a:ext cx="899592" cy="889396"/>
          </a:xfrm>
          <a:prstGeom prst="rect">
            <a:avLst/>
          </a:prstGeom>
        </p:spPr>
      </p:pic>
      <p:sp>
        <p:nvSpPr>
          <p:cNvPr id="5" name="Content Placeholder 2">
            <a:extLst>
              <a:ext uri="{FF2B5EF4-FFF2-40B4-BE49-F238E27FC236}">
                <a16:creationId xmlns:a16="http://schemas.microsoft.com/office/drawing/2014/main" id="{FB5E6281-A6BE-127B-1BDF-C487D5051D49}"/>
              </a:ext>
            </a:extLst>
          </p:cNvPr>
          <p:cNvSpPr txBox="1">
            <a:spLocks/>
          </p:cNvSpPr>
          <p:nvPr/>
        </p:nvSpPr>
        <p:spPr>
          <a:xfrm>
            <a:off x="473336" y="1340768"/>
            <a:ext cx="8203120" cy="5256584"/>
          </a:xfrm>
          <a:prstGeom prst="rect">
            <a:avLst/>
          </a:prstGeom>
        </p:spPr>
        <p:txBody>
          <a:bodyPr>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The trust’s core values were chosen with the help of staff, pupils and governors:</a:t>
            </a:r>
          </a:p>
          <a:p>
            <a:endParaRPr lang="en-US" dirty="0"/>
          </a:p>
          <a:p>
            <a:endParaRPr lang="en-US" dirty="0"/>
          </a:p>
          <a:p>
            <a:endParaRPr lang="en-US" dirty="0"/>
          </a:p>
          <a:p>
            <a:endParaRPr lang="en-US" dirty="0"/>
          </a:p>
          <a:p>
            <a:endParaRPr lang="en-US" dirty="0"/>
          </a:p>
          <a:p>
            <a:endParaRPr lang="en-US" dirty="0"/>
          </a:p>
          <a:p>
            <a:pPr marL="0" indent="0">
              <a:buFont typeface="Wingdings 3" charset="2"/>
              <a:buNone/>
            </a:pPr>
            <a:endParaRPr lang="en-GB" dirty="0"/>
          </a:p>
          <a:p>
            <a:pPr marL="0" indent="0">
              <a:buFont typeface="Wingdings 3" charset="2"/>
              <a:buNone/>
            </a:pPr>
            <a:endParaRPr lang="en-GB" dirty="0"/>
          </a:p>
          <a:p>
            <a:pPr marL="0" indent="0">
              <a:buFont typeface="Wingdings 3" charset="2"/>
              <a:buNone/>
            </a:pPr>
            <a:endParaRPr lang="en-GB" dirty="0"/>
          </a:p>
          <a:p>
            <a:pPr marL="0" indent="0">
              <a:buFont typeface="Wingdings 3" charset="2"/>
              <a:buNone/>
            </a:pPr>
            <a:endParaRPr lang="en-GB" dirty="0"/>
          </a:p>
          <a:p>
            <a:pPr marL="0" indent="0">
              <a:buFont typeface="Wingdings 3" charset="2"/>
              <a:buNone/>
            </a:pPr>
            <a:r>
              <a:rPr lang="en-GB" dirty="0"/>
              <a:t>Children benefit from being part of the Futura Learning Partnership family of schools (currently 27), where teachers and leaders work together across schools  to provide the best possible education and enrichment</a:t>
            </a:r>
          </a:p>
          <a:p>
            <a:pPr marL="0" indent="0">
              <a:buFont typeface="Wingdings 3" charset="2"/>
              <a:buNone/>
            </a:pPr>
            <a:r>
              <a:rPr lang="en-GB" dirty="0"/>
              <a:t>Children can enjoy access to the Trust’s fantastic facilities at its other schools and teachers will organise these. </a:t>
            </a:r>
          </a:p>
        </p:txBody>
      </p:sp>
      <p:graphicFrame>
        <p:nvGraphicFramePr>
          <p:cNvPr id="6" name="Table 5">
            <a:extLst>
              <a:ext uri="{FF2B5EF4-FFF2-40B4-BE49-F238E27FC236}">
                <a16:creationId xmlns:a16="http://schemas.microsoft.com/office/drawing/2014/main" id="{F31A86E3-7917-FA96-3540-8C2BAA1E9CCF}"/>
              </a:ext>
            </a:extLst>
          </p:cNvPr>
          <p:cNvGraphicFramePr>
            <a:graphicFrameLocks noGrp="1"/>
          </p:cNvGraphicFramePr>
          <p:nvPr>
            <p:extLst>
              <p:ext uri="{D42A27DB-BD31-4B8C-83A1-F6EECF244321}">
                <p14:modId xmlns:p14="http://schemas.microsoft.com/office/powerpoint/2010/main" val="4140646208"/>
              </p:ext>
            </p:extLst>
          </p:nvPr>
        </p:nvGraphicFramePr>
        <p:xfrm>
          <a:off x="546508" y="1644029"/>
          <a:ext cx="7632848" cy="3169920"/>
        </p:xfrm>
        <a:graphic>
          <a:graphicData uri="http://schemas.openxmlformats.org/drawingml/2006/table">
            <a:tbl>
              <a:tblPr firstRow="1" bandRow="1">
                <a:tableStyleId>{21E4AEA4-8DFA-4A89-87EB-49C32662AFE0}</a:tableStyleId>
              </a:tblPr>
              <a:tblGrid>
                <a:gridCol w="1908212">
                  <a:extLst>
                    <a:ext uri="{9D8B030D-6E8A-4147-A177-3AD203B41FA5}">
                      <a16:colId xmlns:a16="http://schemas.microsoft.com/office/drawing/2014/main" val="1351819455"/>
                    </a:ext>
                  </a:extLst>
                </a:gridCol>
                <a:gridCol w="1908212">
                  <a:extLst>
                    <a:ext uri="{9D8B030D-6E8A-4147-A177-3AD203B41FA5}">
                      <a16:colId xmlns:a16="http://schemas.microsoft.com/office/drawing/2014/main" val="2344337143"/>
                    </a:ext>
                  </a:extLst>
                </a:gridCol>
                <a:gridCol w="1908212">
                  <a:extLst>
                    <a:ext uri="{9D8B030D-6E8A-4147-A177-3AD203B41FA5}">
                      <a16:colId xmlns:a16="http://schemas.microsoft.com/office/drawing/2014/main" val="239217998"/>
                    </a:ext>
                  </a:extLst>
                </a:gridCol>
                <a:gridCol w="1908212">
                  <a:extLst>
                    <a:ext uri="{9D8B030D-6E8A-4147-A177-3AD203B41FA5}">
                      <a16:colId xmlns:a16="http://schemas.microsoft.com/office/drawing/2014/main" val="4228357399"/>
                    </a:ext>
                  </a:extLst>
                </a:gridCol>
              </a:tblGrid>
              <a:tr h="848101">
                <a:tc>
                  <a:txBody>
                    <a:bodyPr/>
                    <a:lstStyle/>
                    <a:p>
                      <a:r>
                        <a:rPr lang="en-US" sz="1600" dirty="0">
                          <a:solidFill>
                            <a:srgbClr val="000000"/>
                          </a:solidFill>
                        </a:rPr>
                        <a:t>Respect</a:t>
                      </a:r>
                    </a:p>
                    <a:p>
                      <a:endParaRPr lang="en-US" dirty="0">
                        <a:solidFill>
                          <a:srgbClr val="000000"/>
                        </a:solidFill>
                      </a:endParaRPr>
                    </a:p>
                    <a:p>
                      <a:endParaRPr lang="en-GB" dirty="0">
                        <a:solidFill>
                          <a:srgbClr val="000000"/>
                        </a:solidFill>
                      </a:endParaRPr>
                    </a:p>
                  </a:txBody>
                  <a:tcPr/>
                </a:tc>
                <a:tc>
                  <a:txBody>
                    <a:bodyPr/>
                    <a:lstStyle/>
                    <a:p>
                      <a:r>
                        <a:rPr lang="en-US" sz="1600" dirty="0">
                          <a:solidFill>
                            <a:srgbClr val="000000"/>
                          </a:solidFill>
                        </a:rPr>
                        <a:t>Opportunity</a:t>
                      </a:r>
                      <a:endParaRPr lang="en-GB" sz="1600" dirty="0">
                        <a:solidFill>
                          <a:srgbClr val="000000"/>
                        </a:solidFill>
                      </a:endParaRPr>
                    </a:p>
                  </a:txBody>
                  <a:tcPr/>
                </a:tc>
                <a:tc>
                  <a:txBody>
                    <a:bodyPr/>
                    <a:lstStyle/>
                    <a:p>
                      <a:r>
                        <a:rPr lang="en-US" sz="1600" dirty="0">
                          <a:solidFill>
                            <a:srgbClr val="000000"/>
                          </a:solidFill>
                        </a:rPr>
                        <a:t>Collaboration</a:t>
                      </a:r>
                      <a:endParaRPr lang="en-GB" sz="1600" dirty="0">
                        <a:solidFill>
                          <a:srgbClr val="000000"/>
                        </a:solidFill>
                      </a:endParaRPr>
                    </a:p>
                  </a:txBody>
                  <a:tcPr/>
                </a:tc>
                <a:tc>
                  <a:txBody>
                    <a:bodyPr/>
                    <a:lstStyle/>
                    <a:p>
                      <a:r>
                        <a:rPr lang="en-US" sz="1600" dirty="0">
                          <a:solidFill>
                            <a:srgbClr val="000000"/>
                          </a:solidFill>
                        </a:rPr>
                        <a:t>Aspiration</a:t>
                      </a:r>
                      <a:r>
                        <a:rPr lang="en-US" dirty="0">
                          <a:solidFill>
                            <a:srgbClr val="000000"/>
                          </a:solidFill>
                        </a:rPr>
                        <a:t> </a:t>
                      </a:r>
                      <a:endParaRPr lang="en-GB" dirty="0">
                        <a:solidFill>
                          <a:srgbClr val="000000"/>
                        </a:solidFill>
                      </a:endParaRPr>
                    </a:p>
                  </a:txBody>
                  <a:tcPr/>
                </a:tc>
                <a:extLst>
                  <a:ext uri="{0D108BD9-81ED-4DB2-BD59-A6C34878D82A}">
                    <a16:rowId xmlns:a16="http://schemas.microsoft.com/office/drawing/2014/main" val="299085900"/>
                  </a:ext>
                </a:extLst>
              </a:tr>
              <a:tr h="2120251">
                <a:tc>
                  <a:txBody>
                    <a:bodyPr/>
                    <a:lstStyle/>
                    <a:p>
                      <a:r>
                        <a:rPr lang="en-US" dirty="0">
                          <a:solidFill>
                            <a:srgbClr val="000000"/>
                          </a:solidFill>
                        </a:rPr>
                        <a:t>Behaving with integrity and worthy of trust; respecting yourself, others and the environment</a:t>
                      </a:r>
                    </a:p>
                    <a:p>
                      <a:endParaRPr lang="en-GB" dirty="0">
                        <a:solidFill>
                          <a:srgbClr val="000000"/>
                        </a:solidFill>
                      </a:endParaRPr>
                    </a:p>
                  </a:txBody>
                  <a:tcPr/>
                </a:tc>
                <a:tc>
                  <a:txBody>
                    <a:bodyPr/>
                    <a:lstStyle/>
                    <a:p>
                      <a:r>
                        <a:rPr lang="en-US" dirty="0">
                          <a:solidFill>
                            <a:srgbClr val="000000"/>
                          </a:solidFill>
                        </a:rPr>
                        <a:t>Providing experiences</a:t>
                      </a:r>
                      <a:r>
                        <a:rPr lang="en-US" baseline="0" dirty="0">
                          <a:solidFill>
                            <a:srgbClr val="000000"/>
                          </a:solidFill>
                        </a:rPr>
                        <a:t> for growth and development, opening doors for future success</a:t>
                      </a:r>
                      <a:endParaRPr lang="en-GB" dirty="0">
                        <a:solidFill>
                          <a:srgbClr val="000000"/>
                        </a:solidFill>
                      </a:endParaRPr>
                    </a:p>
                  </a:txBody>
                  <a:tcPr/>
                </a:tc>
                <a:tc>
                  <a:txBody>
                    <a:bodyPr/>
                    <a:lstStyle/>
                    <a:p>
                      <a:r>
                        <a:rPr lang="en-US" dirty="0">
                          <a:solidFill>
                            <a:srgbClr val="000000"/>
                          </a:solidFill>
                        </a:rPr>
                        <a:t>Working together, towards shared goals and success; being strong together</a:t>
                      </a:r>
                      <a:endParaRPr lang="en-GB" dirty="0">
                        <a:solidFill>
                          <a:srgbClr val="000000"/>
                        </a:solidFill>
                      </a:endParaRPr>
                    </a:p>
                  </a:txBody>
                  <a:tcPr/>
                </a:tc>
                <a:tc>
                  <a:txBody>
                    <a:bodyPr/>
                    <a:lstStyle/>
                    <a:p>
                      <a:r>
                        <a:rPr lang="en-US" dirty="0">
                          <a:solidFill>
                            <a:srgbClr val="000000"/>
                          </a:solidFill>
                        </a:rPr>
                        <a:t>Encourage ambition;</a:t>
                      </a:r>
                      <a:r>
                        <a:rPr lang="en-US" baseline="0" dirty="0">
                          <a:solidFill>
                            <a:srgbClr val="000000"/>
                          </a:solidFill>
                        </a:rPr>
                        <a:t> providing the inspiration, challenge and support to achieve success in all its forms</a:t>
                      </a:r>
                      <a:endParaRPr lang="en-GB" dirty="0">
                        <a:solidFill>
                          <a:srgbClr val="000000"/>
                        </a:solidFill>
                      </a:endParaRPr>
                    </a:p>
                  </a:txBody>
                  <a:tcPr/>
                </a:tc>
                <a:extLst>
                  <a:ext uri="{0D108BD9-81ED-4DB2-BD59-A6C34878D82A}">
                    <a16:rowId xmlns:a16="http://schemas.microsoft.com/office/drawing/2014/main" val="2784966504"/>
                  </a:ext>
                </a:extLst>
              </a:tr>
            </a:tbl>
          </a:graphicData>
        </a:graphic>
      </p:graphicFrame>
      <p:pic>
        <p:nvPicPr>
          <p:cNvPr id="7" name="Picture 6">
            <a:extLst>
              <a:ext uri="{FF2B5EF4-FFF2-40B4-BE49-F238E27FC236}">
                <a16:creationId xmlns:a16="http://schemas.microsoft.com/office/drawing/2014/main" id="{9E9E24C2-9342-1100-CA4E-5ECCF0E4BDCE}"/>
              </a:ext>
            </a:extLst>
          </p:cNvPr>
          <p:cNvPicPr>
            <a:picLocks noChangeAspect="1"/>
          </p:cNvPicPr>
          <p:nvPr/>
        </p:nvPicPr>
        <p:blipFill>
          <a:blip r:embed="rId4"/>
          <a:stretch>
            <a:fillRect/>
          </a:stretch>
        </p:blipFill>
        <p:spPr>
          <a:xfrm>
            <a:off x="1983016" y="1644028"/>
            <a:ext cx="493264" cy="387960"/>
          </a:xfrm>
          <a:prstGeom prst="rect">
            <a:avLst/>
          </a:prstGeom>
        </p:spPr>
      </p:pic>
      <p:pic>
        <p:nvPicPr>
          <p:cNvPr id="8" name="Picture 7">
            <a:extLst>
              <a:ext uri="{FF2B5EF4-FFF2-40B4-BE49-F238E27FC236}">
                <a16:creationId xmlns:a16="http://schemas.microsoft.com/office/drawing/2014/main" id="{240D07B7-FF7C-F22F-1834-2B75F3A8C225}"/>
              </a:ext>
            </a:extLst>
          </p:cNvPr>
          <p:cNvPicPr>
            <a:picLocks noChangeAspect="1"/>
          </p:cNvPicPr>
          <p:nvPr/>
        </p:nvPicPr>
        <p:blipFill>
          <a:blip r:embed="rId5"/>
          <a:stretch>
            <a:fillRect/>
          </a:stretch>
        </p:blipFill>
        <p:spPr>
          <a:xfrm>
            <a:off x="3943784" y="1644029"/>
            <a:ext cx="419148" cy="404355"/>
          </a:xfrm>
          <a:prstGeom prst="rect">
            <a:avLst/>
          </a:prstGeom>
        </p:spPr>
      </p:pic>
      <p:pic>
        <p:nvPicPr>
          <p:cNvPr id="9" name="Picture 8">
            <a:extLst>
              <a:ext uri="{FF2B5EF4-FFF2-40B4-BE49-F238E27FC236}">
                <a16:creationId xmlns:a16="http://schemas.microsoft.com/office/drawing/2014/main" id="{719DC612-1544-3916-F0A1-AA61C9C9482B}"/>
              </a:ext>
            </a:extLst>
          </p:cNvPr>
          <p:cNvPicPr>
            <a:picLocks noChangeAspect="1"/>
          </p:cNvPicPr>
          <p:nvPr/>
        </p:nvPicPr>
        <p:blipFill>
          <a:blip r:embed="rId6"/>
          <a:stretch>
            <a:fillRect/>
          </a:stretch>
        </p:blipFill>
        <p:spPr>
          <a:xfrm>
            <a:off x="5866788" y="1644028"/>
            <a:ext cx="404355" cy="404355"/>
          </a:xfrm>
          <a:prstGeom prst="rect">
            <a:avLst/>
          </a:prstGeom>
        </p:spPr>
      </p:pic>
      <p:pic>
        <p:nvPicPr>
          <p:cNvPr id="10" name="Picture 9">
            <a:extLst>
              <a:ext uri="{FF2B5EF4-FFF2-40B4-BE49-F238E27FC236}">
                <a16:creationId xmlns:a16="http://schemas.microsoft.com/office/drawing/2014/main" id="{983CFC64-A1A1-54B0-7FA7-1F37C6412E71}"/>
              </a:ext>
            </a:extLst>
          </p:cNvPr>
          <p:cNvPicPr>
            <a:picLocks noChangeAspect="1"/>
          </p:cNvPicPr>
          <p:nvPr/>
        </p:nvPicPr>
        <p:blipFill>
          <a:blip r:embed="rId7"/>
          <a:stretch>
            <a:fillRect/>
          </a:stretch>
        </p:blipFill>
        <p:spPr>
          <a:xfrm>
            <a:off x="7760238" y="1660423"/>
            <a:ext cx="404356" cy="437142"/>
          </a:xfrm>
          <a:prstGeom prst="rect">
            <a:avLst/>
          </a:prstGeom>
        </p:spPr>
      </p:pic>
      <p:sp>
        <p:nvSpPr>
          <p:cNvPr id="11" name="Title 1">
            <a:extLst>
              <a:ext uri="{FF2B5EF4-FFF2-40B4-BE49-F238E27FC236}">
                <a16:creationId xmlns:a16="http://schemas.microsoft.com/office/drawing/2014/main" id="{0C88D735-7D47-1626-5A00-DC392B419EDB}"/>
              </a:ext>
            </a:extLst>
          </p:cNvPr>
          <p:cNvSpPr>
            <a:spLocks noGrp="1"/>
          </p:cNvSpPr>
          <p:nvPr>
            <p:ph type="title"/>
          </p:nvPr>
        </p:nvSpPr>
        <p:spPr>
          <a:xfrm>
            <a:off x="1763689" y="104304"/>
            <a:ext cx="4968552" cy="959373"/>
          </a:xfrm>
        </p:spPr>
        <p:txBody>
          <a:bodyPr>
            <a:normAutofit fontScale="90000"/>
          </a:bodyPr>
          <a:lstStyle/>
          <a:p>
            <a:r>
              <a:rPr lang="en-GB" dirty="0"/>
              <a:t>Futura Learning</a:t>
            </a:r>
            <a:br>
              <a:rPr lang="en-GB" dirty="0"/>
            </a:br>
            <a:r>
              <a:rPr lang="en-GB" dirty="0"/>
              <a:t>Partnership values</a:t>
            </a:r>
          </a:p>
        </p:txBody>
      </p:sp>
    </p:spTree>
    <p:extLst>
      <p:ext uri="{BB962C8B-B14F-4D97-AF65-F5344CB8AC3E}">
        <p14:creationId xmlns:p14="http://schemas.microsoft.com/office/powerpoint/2010/main" val="317739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04304"/>
            <a:ext cx="6347713" cy="1320800"/>
          </a:xfrm>
        </p:spPr>
        <p:txBody>
          <a:bodyPr/>
          <a:lstStyle/>
          <a:p>
            <a:r>
              <a:rPr lang="en-GB" dirty="0"/>
              <a:t>School Vision and values</a:t>
            </a:r>
          </a:p>
        </p:txBody>
      </p:sp>
      <p:sp>
        <p:nvSpPr>
          <p:cNvPr id="3" name="Content Placeholder 2"/>
          <p:cNvSpPr>
            <a:spLocks noGrp="1"/>
          </p:cNvSpPr>
          <p:nvPr>
            <p:ph idx="1"/>
          </p:nvPr>
        </p:nvSpPr>
        <p:spPr>
          <a:xfrm>
            <a:off x="122214" y="764704"/>
            <a:ext cx="8229600" cy="4709120"/>
          </a:xfrm>
        </p:spPr>
        <p:txBody>
          <a:bodyPr>
            <a:normAutofit fontScale="77500" lnSpcReduction="20000"/>
          </a:bodyPr>
          <a:lstStyle/>
          <a:p>
            <a:pPr algn="ctr"/>
            <a:r>
              <a:rPr lang="en-GB" sz="2800" b="0" i="0" u="none" strike="noStrike" dirty="0">
                <a:solidFill>
                  <a:srgbClr val="636362"/>
                </a:solidFill>
                <a:effectLst/>
                <a:latin typeface="ChevinLight"/>
              </a:rPr>
              <a:t>At The Meadows Primary School, children are at the heart of all we do.</a:t>
            </a:r>
          </a:p>
          <a:p>
            <a:pPr algn="ctr"/>
            <a:r>
              <a:rPr lang="en-GB" sz="2800" b="0" i="0" u="none" strike="noStrike" dirty="0">
                <a:solidFill>
                  <a:srgbClr val="636362"/>
                </a:solidFill>
                <a:effectLst/>
                <a:latin typeface="ChevinLight"/>
              </a:rPr>
              <a:t>We welcome all children and their families to join our nurturing and inclusive school community. The Meadows offers fun and positive experiences that create lasting memories. Children experience a rich, creative and challenging curriculum that leads to lifelong curiosity and big dreams!</a:t>
            </a:r>
          </a:p>
          <a:p>
            <a:pPr algn="ctr"/>
            <a:r>
              <a:rPr lang="en-GB" sz="2800" b="0" i="0" u="none" strike="noStrike" dirty="0">
                <a:solidFill>
                  <a:srgbClr val="636362"/>
                </a:solidFill>
                <a:effectLst/>
                <a:latin typeface="ChevinLight"/>
              </a:rPr>
              <a:t>We provide a safe environment that develops resilience and encourages children to take risks, whilst learning from their mistakes. We see every child as an individual and support them on their journey to achieve success.</a:t>
            </a:r>
          </a:p>
          <a:p>
            <a:pPr algn="ctr"/>
            <a:r>
              <a:rPr lang="en-GB" sz="2800" b="0" i="0" u="none" strike="noStrike" dirty="0">
                <a:solidFill>
                  <a:srgbClr val="636362"/>
                </a:solidFill>
                <a:effectLst/>
                <a:latin typeface="ChevinLight"/>
              </a:rPr>
              <a:t>At The Meadows children will spread their wings and fly, with the belief that anything is possible.</a:t>
            </a:r>
          </a:p>
          <a:p>
            <a:pPr algn="ctr"/>
            <a:r>
              <a:rPr lang="en-GB" sz="2800" b="0" i="0" u="none" strike="noStrike" dirty="0">
                <a:solidFill>
                  <a:srgbClr val="636362"/>
                </a:solidFill>
                <a:effectLst/>
                <a:latin typeface="ChevinLight"/>
              </a:rPr>
              <a:t>Focus, Flourish and Fly.</a:t>
            </a:r>
          </a:p>
          <a:p>
            <a:pPr>
              <a:spcBef>
                <a:spcPts val="0"/>
              </a:spcBef>
            </a:pPr>
            <a:endParaRPr lang="en-GB" sz="2800" dirty="0"/>
          </a:p>
        </p:txBody>
      </p:sp>
      <p:pic>
        <p:nvPicPr>
          <p:cNvPr id="6" name="Picture 5">
            <a:extLst>
              <a:ext uri="{FF2B5EF4-FFF2-40B4-BE49-F238E27FC236}">
                <a16:creationId xmlns:a16="http://schemas.microsoft.com/office/drawing/2014/main" id="{6C53D4BD-2007-75EA-5950-06DBB9EF3121}"/>
              </a:ext>
            </a:extLst>
          </p:cNvPr>
          <p:cNvPicPr>
            <a:picLocks noChangeAspect="1"/>
          </p:cNvPicPr>
          <p:nvPr/>
        </p:nvPicPr>
        <p:blipFill>
          <a:blip r:embed="rId2"/>
          <a:stretch>
            <a:fillRect/>
          </a:stretch>
        </p:blipFill>
        <p:spPr>
          <a:xfrm>
            <a:off x="7532298" y="6044756"/>
            <a:ext cx="1611702" cy="813244"/>
          </a:xfrm>
          <a:prstGeom prst="rect">
            <a:avLst/>
          </a:prstGeom>
        </p:spPr>
      </p:pic>
      <p:graphicFrame>
        <p:nvGraphicFramePr>
          <p:cNvPr id="9" name="Table 9">
            <a:extLst>
              <a:ext uri="{FF2B5EF4-FFF2-40B4-BE49-F238E27FC236}">
                <a16:creationId xmlns:a16="http://schemas.microsoft.com/office/drawing/2014/main" id="{AE8E6FF8-4CC6-B23F-34E1-6E0150994BA9}"/>
              </a:ext>
            </a:extLst>
          </p:cNvPr>
          <p:cNvGraphicFramePr>
            <a:graphicFrameLocks noGrp="1"/>
          </p:cNvGraphicFramePr>
          <p:nvPr>
            <p:extLst>
              <p:ext uri="{D42A27DB-BD31-4B8C-83A1-F6EECF244321}">
                <p14:modId xmlns:p14="http://schemas.microsoft.com/office/powerpoint/2010/main" val="2780537180"/>
              </p:ext>
            </p:extLst>
          </p:nvPr>
        </p:nvGraphicFramePr>
        <p:xfrm>
          <a:off x="1524000" y="5351616"/>
          <a:ext cx="6096000" cy="7416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958053660"/>
                    </a:ext>
                  </a:extLst>
                </a:gridCol>
                <a:gridCol w="1524000">
                  <a:extLst>
                    <a:ext uri="{9D8B030D-6E8A-4147-A177-3AD203B41FA5}">
                      <a16:colId xmlns:a16="http://schemas.microsoft.com/office/drawing/2014/main" val="691742129"/>
                    </a:ext>
                  </a:extLst>
                </a:gridCol>
                <a:gridCol w="1524000">
                  <a:extLst>
                    <a:ext uri="{9D8B030D-6E8A-4147-A177-3AD203B41FA5}">
                      <a16:colId xmlns:a16="http://schemas.microsoft.com/office/drawing/2014/main" val="3374947865"/>
                    </a:ext>
                  </a:extLst>
                </a:gridCol>
                <a:gridCol w="1524000">
                  <a:extLst>
                    <a:ext uri="{9D8B030D-6E8A-4147-A177-3AD203B41FA5}">
                      <a16:colId xmlns:a16="http://schemas.microsoft.com/office/drawing/2014/main" val="2390312905"/>
                    </a:ext>
                  </a:extLst>
                </a:gridCol>
              </a:tblGrid>
              <a:tr h="370840">
                <a:tc gridSpan="4">
                  <a:txBody>
                    <a:bodyPr/>
                    <a:lstStyle/>
                    <a:p>
                      <a:pPr algn="ctr"/>
                      <a:r>
                        <a:rPr lang="en-US" dirty="0">
                          <a:solidFill>
                            <a:schemeClr val="tx1"/>
                          </a:solidFill>
                        </a:rPr>
                        <a:t>Our school values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6691868"/>
                  </a:ext>
                </a:extLst>
              </a:tr>
              <a:tr h="370840">
                <a:tc>
                  <a:txBody>
                    <a:bodyPr/>
                    <a:lstStyle/>
                    <a:p>
                      <a:r>
                        <a:rPr lang="en-US" dirty="0"/>
                        <a:t>Honesty</a:t>
                      </a:r>
                    </a:p>
                  </a:txBody>
                  <a:tcPr/>
                </a:tc>
                <a:tc>
                  <a:txBody>
                    <a:bodyPr/>
                    <a:lstStyle/>
                    <a:p>
                      <a:r>
                        <a:rPr lang="en-US" dirty="0"/>
                        <a:t>Kindness</a:t>
                      </a:r>
                    </a:p>
                  </a:txBody>
                  <a:tcPr/>
                </a:tc>
                <a:tc>
                  <a:txBody>
                    <a:bodyPr/>
                    <a:lstStyle/>
                    <a:p>
                      <a:r>
                        <a:rPr lang="en-US" dirty="0"/>
                        <a:t>Respect</a:t>
                      </a:r>
                    </a:p>
                  </a:txBody>
                  <a:tcPr/>
                </a:tc>
                <a:tc>
                  <a:txBody>
                    <a:bodyPr/>
                    <a:lstStyle/>
                    <a:p>
                      <a:r>
                        <a:rPr lang="en-US" dirty="0"/>
                        <a:t>Self-belief</a:t>
                      </a:r>
                    </a:p>
                  </a:txBody>
                  <a:tcPr/>
                </a:tc>
                <a:extLst>
                  <a:ext uri="{0D108BD9-81ED-4DB2-BD59-A6C34878D82A}">
                    <a16:rowId xmlns:a16="http://schemas.microsoft.com/office/drawing/2014/main" val="2647404989"/>
                  </a:ext>
                </a:extLst>
              </a:tr>
            </a:tbl>
          </a:graphicData>
        </a:graphic>
      </p:graphicFrame>
      <p:pic>
        <p:nvPicPr>
          <p:cNvPr id="10" name="Picture 9">
            <a:extLst>
              <a:ext uri="{FF2B5EF4-FFF2-40B4-BE49-F238E27FC236}">
                <a16:creationId xmlns:a16="http://schemas.microsoft.com/office/drawing/2014/main" id="{EE8677A9-8831-F580-353D-AB8BB003E7F4}"/>
              </a:ext>
            </a:extLst>
          </p:cNvPr>
          <p:cNvPicPr>
            <a:picLocks noChangeAspect="1"/>
          </p:cNvPicPr>
          <p:nvPr/>
        </p:nvPicPr>
        <p:blipFill rotWithShape="1">
          <a:blip r:embed="rId3"/>
          <a:srcRect r="70014"/>
          <a:stretch/>
        </p:blipFill>
        <p:spPr>
          <a:xfrm>
            <a:off x="1" y="7985"/>
            <a:ext cx="792186" cy="783207"/>
          </a:xfrm>
          <a:prstGeom prst="rect">
            <a:avLst/>
          </a:prstGeom>
        </p:spPr>
      </p:pic>
    </p:spTree>
    <p:extLst>
      <p:ext uri="{BB962C8B-B14F-4D97-AF65-F5344CB8AC3E}">
        <p14:creationId xmlns:p14="http://schemas.microsoft.com/office/powerpoint/2010/main" val="651471786"/>
      </p:ext>
    </p:extLst>
  </p:cSld>
  <p:clrMapOvr>
    <a:masterClrMapping/>
  </p:clrMapOvr>
  <mc:AlternateContent xmlns:mc="http://schemas.openxmlformats.org/markup-compatibility/2006" xmlns:p14="http://schemas.microsoft.com/office/powerpoint/2010/main">
    <mc:Choice Requires="p14">
      <p:transition spd="slow" p14:dur="2000" advTm="39083"/>
    </mc:Choice>
    <mc:Fallback xmlns="">
      <p:transition spd="slow" advTm="390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585" y="40032"/>
            <a:ext cx="6347713" cy="1320800"/>
          </a:xfrm>
        </p:spPr>
        <p:txBody>
          <a:bodyPr/>
          <a:lstStyle/>
          <a:p>
            <a:r>
              <a:rPr lang="en-GB" dirty="0"/>
              <a:t>Uniform</a:t>
            </a:r>
          </a:p>
        </p:txBody>
      </p:sp>
      <p:sp>
        <p:nvSpPr>
          <p:cNvPr id="3" name="Content Placeholder 2"/>
          <p:cNvSpPr>
            <a:spLocks noGrp="1"/>
          </p:cNvSpPr>
          <p:nvPr>
            <p:ph idx="1"/>
          </p:nvPr>
        </p:nvSpPr>
        <p:spPr>
          <a:xfrm>
            <a:off x="270266" y="1063670"/>
            <a:ext cx="8424936" cy="5255344"/>
          </a:xfrm>
        </p:spPr>
        <p:txBody>
          <a:bodyPr>
            <a:normAutofit fontScale="55000" lnSpcReduction="20000"/>
          </a:bodyPr>
          <a:lstStyle/>
          <a:p>
            <a:r>
              <a:rPr lang="en-GB" sz="2800" dirty="0"/>
              <a:t>Our school uniform consists of:</a:t>
            </a:r>
          </a:p>
          <a:p>
            <a:pPr marL="0" indent="0">
              <a:buNone/>
            </a:pPr>
            <a:r>
              <a:rPr lang="en-GB" sz="2800" b="1" dirty="0"/>
              <a:t>Boys: </a:t>
            </a:r>
            <a:r>
              <a:rPr lang="en-GB" sz="2800" dirty="0"/>
              <a:t>Grey trousers or shorts, royal blue jumper and a white shirt/white or royal blue polo shirt. Black school shoes.</a:t>
            </a:r>
          </a:p>
          <a:p>
            <a:pPr marL="0" indent="0">
              <a:buNone/>
            </a:pPr>
            <a:endParaRPr lang="en-GB" sz="2800" dirty="0"/>
          </a:p>
          <a:p>
            <a:pPr marL="0" indent="0">
              <a:buNone/>
            </a:pPr>
            <a:r>
              <a:rPr lang="en-GB" sz="2800" b="1" dirty="0"/>
              <a:t>Girls: </a:t>
            </a:r>
            <a:r>
              <a:rPr lang="en-GB" sz="2800" dirty="0"/>
              <a:t>Grey skirt/shorts/</a:t>
            </a:r>
            <a:r>
              <a:rPr lang="en-GB" sz="2800" dirty="0" err="1"/>
              <a:t>skorts</a:t>
            </a:r>
            <a:r>
              <a:rPr lang="en-GB" sz="2800" dirty="0"/>
              <a:t> or pinafore, royal blue jumper/cardigan, white blouse/white or royal blue polo shirt, and grey tailored trousers for winter wear. In the summer, a blue gingham dress can be worn.</a:t>
            </a:r>
          </a:p>
          <a:p>
            <a:pPr marL="0" indent="0">
              <a:buNone/>
            </a:pPr>
            <a:endParaRPr lang="en-GB" sz="2800" dirty="0"/>
          </a:p>
          <a:p>
            <a:pPr marL="0" indent="0">
              <a:buNone/>
            </a:pPr>
            <a:r>
              <a:rPr lang="en-GB" sz="2800" dirty="0"/>
              <a:t> </a:t>
            </a:r>
            <a:r>
              <a:rPr lang="en-GB" sz="2800" b="1" dirty="0"/>
              <a:t>Black school shoes/trainers </a:t>
            </a:r>
            <a:r>
              <a:rPr lang="en-GB" sz="2800" dirty="0"/>
              <a:t>– if trainers, they need to be</a:t>
            </a:r>
            <a:r>
              <a:rPr lang="en-GB" sz="2800" u="sng" dirty="0"/>
              <a:t> </a:t>
            </a:r>
            <a:r>
              <a:rPr lang="en-GB" sz="2800" b="1" u="sng" dirty="0"/>
              <a:t>all </a:t>
            </a:r>
            <a:r>
              <a:rPr lang="en-GB" sz="2800" dirty="0"/>
              <a:t>black. </a:t>
            </a:r>
          </a:p>
          <a:p>
            <a:pPr marL="0" indent="0">
              <a:buNone/>
            </a:pPr>
            <a:endParaRPr lang="en-GB" sz="2800" dirty="0"/>
          </a:p>
          <a:p>
            <a:pPr marL="0" indent="0">
              <a:buNone/>
            </a:pPr>
            <a:r>
              <a:rPr lang="en-GB" sz="2800" b="1" dirty="0"/>
              <a:t>Mobile phones </a:t>
            </a:r>
            <a:r>
              <a:rPr lang="en-GB" sz="2800" dirty="0"/>
              <a:t>– Children can ONLY bring these in if they are walking home alone and they should be handed to the class teacher – Year 5 &amp; 6 only. </a:t>
            </a:r>
          </a:p>
          <a:p>
            <a:pPr marL="0" indent="0">
              <a:buNone/>
            </a:pPr>
            <a:endParaRPr lang="en-GB" sz="2800" dirty="0">
              <a:solidFill>
                <a:srgbClr val="00B050"/>
              </a:solidFill>
            </a:endParaRPr>
          </a:p>
          <a:p>
            <a:pPr marL="0" indent="0">
              <a:buNone/>
            </a:pPr>
            <a:r>
              <a:rPr lang="en-GB" sz="2800" b="1" dirty="0"/>
              <a:t>Hair</a:t>
            </a:r>
            <a:r>
              <a:rPr lang="en-GB" sz="2800" dirty="0"/>
              <a:t> - Long hair will need to be tied back as a preventative measure against the spread of headlice.</a:t>
            </a:r>
          </a:p>
          <a:p>
            <a:pPr marL="0" indent="0">
              <a:buNone/>
            </a:pPr>
            <a:r>
              <a:rPr lang="en-GB" sz="2800" dirty="0"/>
              <a:t> Any hair colours not considered by the school to be a natural colour, are not permitted. Make up and nail varnish is not permitted.</a:t>
            </a:r>
          </a:p>
          <a:p>
            <a:pPr marL="0" indent="0">
              <a:buNone/>
            </a:pPr>
            <a:r>
              <a:rPr lang="en-GB" sz="2800" b="1" dirty="0">
                <a:solidFill>
                  <a:schemeClr val="tx1"/>
                </a:solidFill>
              </a:rPr>
              <a:t>Jewellery – Only small, round studs may be worn and these must be removed for PE and outdoor exercise. </a:t>
            </a:r>
          </a:p>
        </p:txBody>
      </p:sp>
      <p:pic>
        <p:nvPicPr>
          <p:cNvPr id="5" name="Picture 4">
            <a:extLst>
              <a:ext uri="{FF2B5EF4-FFF2-40B4-BE49-F238E27FC236}">
                <a16:creationId xmlns:a16="http://schemas.microsoft.com/office/drawing/2014/main" id="{7B5C3ED1-DDE3-AA68-E976-399BB975CC5D}"/>
              </a:ext>
            </a:extLst>
          </p:cNvPr>
          <p:cNvPicPr>
            <a:picLocks noChangeAspect="1"/>
          </p:cNvPicPr>
          <p:nvPr/>
        </p:nvPicPr>
        <p:blipFill>
          <a:blip r:embed="rId2"/>
          <a:stretch>
            <a:fillRect/>
          </a:stretch>
        </p:blipFill>
        <p:spPr>
          <a:xfrm>
            <a:off x="7532298" y="6044756"/>
            <a:ext cx="1611702" cy="813244"/>
          </a:xfrm>
          <a:prstGeom prst="rect">
            <a:avLst/>
          </a:prstGeom>
        </p:spPr>
      </p:pic>
      <p:pic>
        <p:nvPicPr>
          <p:cNvPr id="6" name="Picture 5">
            <a:extLst>
              <a:ext uri="{FF2B5EF4-FFF2-40B4-BE49-F238E27FC236}">
                <a16:creationId xmlns:a16="http://schemas.microsoft.com/office/drawing/2014/main" id="{2553B3B1-D956-7701-2289-2984819E95D8}"/>
              </a:ext>
            </a:extLst>
          </p:cNvPr>
          <p:cNvPicPr>
            <a:picLocks noChangeAspect="1"/>
          </p:cNvPicPr>
          <p:nvPr/>
        </p:nvPicPr>
        <p:blipFill rotWithShape="1">
          <a:blip r:embed="rId3"/>
          <a:srcRect r="70014"/>
          <a:stretch/>
        </p:blipFill>
        <p:spPr>
          <a:xfrm>
            <a:off x="0" y="7803"/>
            <a:ext cx="899592" cy="889397"/>
          </a:xfrm>
          <a:prstGeom prst="rect">
            <a:avLst/>
          </a:prstGeom>
        </p:spPr>
      </p:pic>
    </p:spTree>
    <p:extLst>
      <p:ext uri="{BB962C8B-B14F-4D97-AF65-F5344CB8AC3E}">
        <p14:creationId xmlns:p14="http://schemas.microsoft.com/office/powerpoint/2010/main" val="1024566102"/>
      </p:ext>
    </p:extLst>
  </p:cSld>
  <p:clrMapOvr>
    <a:masterClrMapping/>
  </p:clrMapOvr>
  <mc:AlternateContent xmlns:mc="http://schemas.openxmlformats.org/markup-compatibility/2006" xmlns:p14="http://schemas.microsoft.com/office/powerpoint/2010/main">
    <mc:Choice Requires="p14">
      <p:transition spd="slow" p14:dur="2000" advTm="45896"/>
    </mc:Choice>
    <mc:Fallback xmlns="">
      <p:transition spd="slow" advTm="4589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01146"/>
            <a:ext cx="6347713" cy="1320800"/>
          </a:xfrm>
        </p:spPr>
        <p:txBody>
          <a:bodyPr/>
          <a:lstStyle/>
          <a:p>
            <a:r>
              <a:rPr lang="en-GB" dirty="0"/>
              <a:t>PE Kit</a:t>
            </a:r>
          </a:p>
        </p:txBody>
      </p:sp>
      <p:sp>
        <p:nvSpPr>
          <p:cNvPr id="5" name="Content Placeholder 2">
            <a:extLst>
              <a:ext uri="{FF2B5EF4-FFF2-40B4-BE49-F238E27FC236}">
                <a16:creationId xmlns:a16="http://schemas.microsoft.com/office/drawing/2014/main" id="{1011A545-C7E6-E70F-96B4-A0F6EDBADD48}"/>
              </a:ext>
            </a:extLst>
          </p:cNvPr>
          <p:cNvSpPr>
            <a:spLocks noGrp="1"/>
          </p:cNvSpPr>
          <p:nvPr>
            <p:ph idx="1"/>
          </p:nvPr>
        </p:nvSpPr>
        <p:spPr>
          <a:xfrm>
            <a:off x="468313" y="1270000"/>
            <a:ext cx="8424862" cy="5254625"/>
          </a:xfrm>
        </p:spPr>
        <p:txBody>
          <a:bodyPr>
            <a:normAutofit fontScale="92500" lnSpcReduction="10000"/>
          </a:bodyPr>
          <a:lstStyle/>
          <a:p>
            <a:r>
              <a:rPr lang="en-GB" sz="2400" dirty="0"/>
              <a:t>Please ensure that your child brings in their PE kit in a named bag on their PE days. </a:t>
            </a:r>
          </a:p>
          <a:p>
            <a:r>
              <a:rPr lang="en-GB" sz="2400" dirty="0"/>
              <a:t>For term 1, this is a </a:t>
            </a:r>
            <a:r>
              <a:rPr lang="en-GB" sz="2400" b="1" dirty="0"/>
              <a:t>Tuesday</a:t>
            </a:r>
            <a:r>
              <a:rPr lang="en-GB" sz="2400" dirty="0"/>
              <a:t> and a </a:t>
            </a:r>
            <a:r>
              <a:rPr lang="en-GB" sz="2400" b="1" dirty="0"/>
              <a:t>Friday in Year 1 and Monday and Wednesday in Year 2</a:t>
            </a:r>
            <a:r>
              <a:rPr lang="en-GB" sz="2400" dirty="0"/>
              <a:t>. </a:t>
            </a:r>
          </a:p>
          <a:p>
            <a:r>
              <a:rPr lang="en-GB" sz="2400" dirty="0"/>
              <a:t>If these days change, you will be notified with plenty of notice. </a:t>
            </a:r>
          </a:p>
          <a:p>
            <a:r>
              <a:rPr lang="en-GB" sz="2400" dirty="0"/>
              <a:t>A full kit in KS1 consists of:</a:t>
            </a:r>
          </a:p>
          <a:p>
            <a:r>
              <a:rPr lang="en-GB" sz="2400" dirty="0"/>
              <a:t>Black shorts/</a:t>
            </a:r>
            <a:r>
              <a:rPr lang="en-GB" sz="2400" dirty="0" err="1"/>
              <a:t>skorts</a:t>
            </a:r>
            <a:endParaRPr lang="en-GB" sz="2400" dirty="0"/>
          </a:p>
          <a:p>
            <a:r>
              <a:rPr lang="en-GB" sz="2400" b="1" dirty="0"/>
              <a:t>white plain t-shirt (No logos or football shirts)</a:t>
            </a:r>
          </a:p>
          <a:p>
            <a:r>
              <a:rPr lang="en-GB" sz="2400" dirty="0"/>
              <a:t>Daps or trainers and socks.</a:t>
            </a:r>
          </a:p>
          <a:p>
            <a:r>
              <a:rPr lang="en-GB" sz="2400" dirty="0"/>
              <a:t>A plain, dark hoodie/sweater and jogging bottoms can be worn during colder weather.</a:t>
            </a:r>
          </a:p>
          <a:p>
            <a:r>
              <a:rPr lang="en-GB" sz="2400" dirty="0"/>
              <a:t>Please encourage your child to dress independently at home.</a:t>
            </a:r>
          </a:p>
        </p:txBody>
      </p:sp>
      <p:pic>
        <p:nvPicPr>
          <p:cNvPr id="6" name="Picture 5">
            <a:extLst>
              <a:ext uri="{FF2B5EF4-FFF2-40B4-BE49-F238E27FC236}">
                <a16:creationId xmlns:a16="http://schemas.microsoft.com/office/drawing/2014/main" id="{E03395B6-49D2-0A31-AE3B-1E5A3C87683E}"/>
              </a:ext>
            </a:extLst>
          </p:cNvPr>
          <p:cNvPicPr>
            <a:picLocks noChangeAspect="1"/>
          </p:cNvPicPr>
          <p:nvPr/>
        </p:nvPicPr>
        <p:blipFill rotWithShape="1">
          <a:blip r:embed="rId2"/>
          <a:srcRect r="70014"/>
          <a:stretch/>
        </p:blipFill>
        <p:spPr>
          <a:xfrm>
            <a:off x="0" y="7803"/>
            <a:ext cx="899592" cy="889397"/>
          </a:xfrm>
          <a:prstGeom prst="rect">
            <a:avLst/>
          </a:prstGeom>
        </p:spPr>
      </p:pic>
      <p:pic>
        <p:nvPicPr>
          <p:cNvPr id="7" name="Picture 6">
            <a:extLst>
              <a:ext uri="{FF2B5EF4-FFF2-40B4-BE49-F238E27FC236}">
                <a16:creationId xmlns:a16="http://schemas.microsoft.com/office/drawing/2014/main" id="{4994340C-2E36-48EC-FB12-A24803922B2D}"/>
              </a:ext>
            </a:extLst>
          </p:cNvPr>
          <p:cNvPicPr>
            <a:picLocks noChangeAspect="1"/>
          </p:cNvPicPr>
          <p:nvPr/>
        </p:nvPicPr>
        <p:blipFill>
          <a:blip r:embed="rId3"/>
          <a:stretch>
            <a:fillRect/>
          </a:stretch>
        </p:blipFill>
        <p:spPr>
          <a:xfrm>
            <a:off x="7444409" y="110971"/>
            <a:ext cx="1611702" cy="813244"/>
          </a:xfrm>
          <a:prstGeom prst="rect">
            <a:avLst/>
          </a:prstGeom>
        </p:spPr>
      </p:pic>
    </p:spTree>
    <p:extLst>
      <p:ext uri="{BB962C8B-B14F-4D97-AF65-F5344CB8AC3E}">
        <p14:creationId xmlns:p14="http://schemas.microsoft.com/office/powerpoint/2010/main" val="2185738007"/>
      </p:ext>
    </p:extLst>
  </p:cSld>
  <p:clrMapOvr>
    <a:masterClrMapping/>
  </p:clrMapOvr>
  <mc:AlternateContent xmlns:mc="http://schemas.openxmlformats.org/markup-compatibility/2006" xmlns:p14="http://schemas.microsoft.com/office/powerpoint/2010/main">
    <mc:Choice Requires="p14">
      <p:transition spd="slow" p14:dur="2000" advTm="45896"/>
    </mc:Choice>
    <mc:Fallback xmlns="">
      <p:transition spd="slow" advTm="4589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143" y="188640"/>
            <a:ext cx="6347713" cy="1320800"/>
          </a:xfrm>
        </p:spPr>
        <p:txBody>
          <a:bodyPr/>
          <a:lstStyle/>
          <a:p>
            <a:r>
              <a:rPr lang="en-GB" dirty="0"/>
              <a:t>School day</a:t>
            </a:r>
          </a:p>
        </p:txBody>
      </p:sp>
      <p:sp>
        <p:nvSpPr>
          <p:cNvPr id="3" name="Content Placeholder 2"/>
          <p:cNvSpPr>
            <a:spLocks noGrp="1"/>
          </p:cNvSpPr>
          <p:nvPr>
            <p:ph idx="1"/>
          </p:nvPr>
        </p:nvSpPr>
        <p:spPr>
          <a:xfrm>
            <a:off x="107504" y="836712"/>
            <a:ext cx="8640960" cy="5832648"/>
          </a:xfrm>
        </p:spPr>
        <p:txBody>
          <a:bodyPr>
            <a:normAutofit fontScale="92500" lnSpcReduction="20000"/>
          </a:bodyPr>
          <a:lstStyle/>
          <a:p>
            <a:pPr marL="0" indent="0">
              <a:buNone/>
            </a:pPr>
            <a:endParaRPr lang="en-GB" sz="2800" dirty="0">
              <a:solidFill>
                <a:schemeClr val="tx1"/>
              </a:solidFill>
            </a:endParaRPr>
          </a:p>
          <a:p>
            <a:r>
              <a:rPr lang="en-GB" sz="2800" b="1" dirty="0">
                <a:solidFill>
                  <a:schemeClr val="tx1"/>
                </a:solidFill>
              </a:rPr>
              <a:t>Teachers will be on the playground at 8:50am</a:t>
            </a:r>
            <a:endParaRPr lang="en-GB" sz="2800" dirty="0">
              <a:solidFill>
                <a:schemeClr val="tx1"/>
              </a:solidFill>
            </a:endParaRPr>
          </a:p>
          <a:p>
            <a:r>
              <a:rPr lang="en-GB" sz="2800" dirty="0">
                <a:solidFill>
                  <a:schemeClr val="tx1"/>
                </a:solidFill>
              </a:rPr>
              <a:t>We encourage children to walk or scoot to school. We have our scooter pods for those who choose to do so. If you do need to travel by car, please be considerate of our neighbours when parking at drop off and pick up times.   </a:t>
            </a:r>
          </a:p>
          <a:p>
            <a:r>
              <a:rPr lang="en-US" sz="2800" dirty="0">
                <a:solidFill>
                  <a:schemeClr val="tx1"/>
                </a:solidFill>
              </a:rPr>
              <a:t>Whistle will be blown at </a:t>
            </a:r>
            <a:r>
              <a:rPr lang="en-US" sz="2800" b="1" dirty="0">
                <a:solidFill>
                  <a:schemeClr val="tx1"/>
                </a:solidFill>
              </a:rPr>
              <a:t>8:55am</a:t>
            </a:r>
          </a:p>
          <a:p>
            <a:r>
              <a:rPr lang="en-US" sz="2800" dirty="0">
                <a:solidFill>
                  <a:schemeClr val="tx1"/>
                </a:solidFill>
              </a:rPr>
              <a:t>Children who arrive late must report to reception to sign in.</a:t>
            </a:r>
          </a:p>
          <a:p>
            <a:r>
              <a:rPr lang="en-US" sz="2800" dirty="0">
                <a:solidFill>
                  <a:schemeClr val="tx1"/>
                </a:solidFill>
              </a:rPr>
              <a:t>School day finishes at </a:t>
            </a:r>
            <a:r>
              <a:rPr lang="en-US" sz="2800" b="1" dirty="0">
                <a:solidFill>
                  <a:schemeClr val="tx1"/>
                </a:solidFill>
              </a:rPr>
              <a:t>3:30pm</a:t>
            </a:r>
          </a:p>
          <a:p>
            <a:r>
              <a:rPr lang="en-US" sz="2800" b="1" dirty="0">
                <a:solidFill>
                  <a:schemeClr val="tx1"/>
                </a:solidFill>
              </a:rPr>
              <a:t>Please let the office know if a different family member is collecting your child on a day, even if it is just once. This is for safeguarding purposes. </a:t>
            </a:r>
          </a:p>
          <a:p>
            <a:r>
              <a:rPr lang="en-US" sz="2800" b="1" dirty="0">
                <a:solidFill>
                  <a:schemeClr val="tx1"/>
                </a:solidFill>
              </a:rPr>
              <a:t>You will be required to give a password.</a:t>
            </a:r>
          </a:p>
          <a:p>
            <a:endParaRPr lang="en-US" sz="2800" dirty="0">
              <a:solidFill>
                <a:schemeClr val="tx1"/>
              </a:solidFill>
            </a:endParaRPr>
          </a:p>
          <a:p>
            <a:endParaRPr lang="en-GB" sz="2800" dirty="0">
              <a:solidFill>
                <a:schemeClr val="tx1"/>
              </a:solidFill>
            </a:endParaRPr>
          </a:p>
          <a:p>
            <a:endParaRPr lang="en-GB" sz="2800" dirty="0">
              <a:solidFill>
                <a:srgbClr val="00B050"/>
              </a:solidFill>
            </a:endParaRPr>
          </a:p>
        </p:txBody>
      </p:sp>
      <p:pic>
        <p:nvPicPr>
          <p:cNvPr id="5" name="Picture 4">
            <a:extLst>
              <a:ext uri="{FF2B5EF4-FFF2-40B4-BE49-F238E27FC236}">
                <a16:creationId xmlns:a16="http://schemas.microsoft.com/office/drawing/2014/main" id="{025B104E-796E-B9A7-47CC-0A8650FDCDB7}"/>
              </a:ext>
            </a:extLst>
          </p:cNvPr>
          <p:cNvPicPr>
            <a:picLocks noChangeAspect="1"/>
          </p:cNvPicPr>
          <p:nvPr/>
        </p:nvPicPr>
        <p:blipFill rotWithShape="1">
          <a:blip r:embed="rId2"/>
          <a:srcRect r="70014"/>
          <a:stretch/>
        </p:blipFill>
        <p:spPr>
          <a:xfrm>
            <a:off x="0" y="54313"/>
            <a:ext cx="899592" cy="889397"/>
          </a:xfrm>
          <a:prstGeom prst="rect">
            <a:avLst/>
          </a:prstGeom>
        </p:spPr>
      </p:pic>
      <p:pic>
        <p:nvPicPr>
          <p:cNvPr id="6" name="Picture 5">
            <a:extLst>
              <a:ext uri="{FF2B5EF4-FFF2-40B4-BE49-F238E27FC236}">
                <a16:creationId xmlns:a16="http://schemas.microsoft.com/office/drawing/2014/main" id="{B9939606-266D-50FF-ED47-A5B91817118F}"/>
              </a:ext>
            </a:extLst>
          </p:cNvPr>
          <p:cNvPicPr>
            <a:picLocks noChangeAspect="1"/>
          </p:cNvPicPr>
          <p:nvPr/>
        </p:nvPicPr>
        <p:blipFill>
          <a:blip r:embed="rId3"/>
          <a:stretch>
            <a:fillRect/>
          </a:stretch>
        </p:blipFill>
        <p:spPr>
          <a:xfrm>
            <a:off x="7532298" y="6044756"/>
            <a:ext cx="1611702" cy="813244"/>
          </a:xfrm>
          <a:prstGeom prst="rect">
            <a:avLst/>
          </a:prstGeom>
        </p:spPr>
      </p:pic>
    </p:spTree>
    <p:extLst>
      <p:ext uri="{BB962C8B-B14F-4D97-AF65-F5344CB8AC3E}">
        <p14:creationId xmlns:p14="http://schemas.microsoft.com/office/powerpoint/2010/main" val="1115641629"/>
      </p:ext>
    </p:extLst>
  </p:cSld>
  <p:clrMapOvr>
    <a:masterClrMapping/>
  </p:clrMapOvr>
  <mc:AlternateContent xmlns:mc="http://schemas.openxmlformats.org/markup-compatibility/2006" xmlns:p14="http://schemas.microsoft.com/office/powerpoint/2010/main">
    <mc:Choice Requires="p14">
      <p:transition spd="slow" p14:dur="2000" advTm="45896"/>
    </mc:Choice>
    <mc:Fallback xmlns="">
      <p:transition spd="slow" advTm="4589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4511"/>
            <a:ext cx="6347713" cy="1320800"/>
          </a:xfrm>
        </p:spPr>
        <p:txBody>
          <a:bodyPr/>
          <a:lstStyle/>
          <a:p>
            <a:r>
              <a:rPr lang="en-GB" dirty="0"/>
              <a:t>Resources</a:t>
            </a:r>
          </a:p>
        </p:txBody>
      </p:sp>
      <p:sp>
        <p:nvSpPr>
          <p:cNvPr id="3" name="Content Placeholder 2"/>
          <p:cNvSpPr>
            <a:spLocks noGrp="1"/>
          </p:cNvSpPr>
          <p:nvPr>
            <p:ph idx="1"/>
          </p:nvPr>
        </p:nvSpPr>
        <p:spPr>
          <a:xfrm>
            <a:off x="457200" y="1600200"/>
            <a:ext cx="8229600" cy="4709120"/>
          </a:xfrm>
        </p:spPr>
        <p:txBody>
          <a:bodyPr>
            <a:normAutofit/>
          </a:bodyPr>
          <a:lstStyle/>
          <a:p>
            <a:pPr>
              <a:spcBef>
                <a:spcPts val="0"/>
              </a:spcBef>
            </a:pPr>
            <a:r>
              <a:rPr lang="en-GB" sz="2800" dirty="0"/>
              <a:t>Children will be supplied with all of the stationery and equipment that they need.</a:t>
            </a:r>
          </a:p>
          <a:p>
            <a:pPr marL="0" indent="0">
              <a:spcBef>
                <a:spcPts val="0"/>
              </a:spcBef>
              <a:buNone/>
            </a:pPr>
            <a:endParaRPr lang="en-GB" sz="2800" dirty="0"/>
          </a:p>
          <a:p>
            <a:pPr>
              <a:spcBef>
                <a:spcPts val="0"/>
              </a:spcBef>
            </a:pPr>
            <a:r>
              <a:rPr lang="en-GB" sz="2800" dirty="0"/>
              <a:t>We may ask for donations of resources for learning in lessons. Teachers will ask for these ahead of time.</a:t>
            </a:r>
          </a:p>
        </p:txBody>
      </p:sp>
      <p:pic>
        <p:nvPicPr>
          <p:cNvPr id="5" name="Picture 4">
            <a:extLst>
              <a:ext uri="{FF2B5EF4-FFF2-40B4-BE49-F238E27FC236}">
                <a16:creationId xmlns:a16="http://schemas.microsoft.com/office/drawing/2014/main" id="{A8DF1CCD-E53A-5177-8842-80105A63F2A0}"/>
              </a:ext>
            </a:extLst>
          </p:cNvPr>
          <p:cNvPicPr>
            <a:picLocks noChangeAspect="1"/>
          </p:cNvPicPr>
          <p:nvPr/>
        </p:nvPicPr>
        <p:blipFill>
          <a:blip r:embed="rId2"/>
          <a:stretch>
            <a:fillRect/>
          </a:stretch>
        </p:blipFill>
        <p:spPr>
          <a:xfrm>
            <a:off x="7532298" y="6044756"/>
            <a:ext cx="1611702" cy="813244"/>
          </a:xfrm>
          <a:prstGeom prst="rect">
            <a:avLst/>
          </a:prstGeom>
        </p:spPr>
      </p:pic>
      <p:pic>
        <p:nvPicPr>
          <p:cNvPr id="6" name="Picture 5">
            <a:extLst>
              <a:ext uri="{FF2B5EF4-FFF2-40B4-BE49-F238E27FC236}">
                <a16:creationId xmlns:a16="http://schemas.microsoft.com/office/drawing/2014/main" id="{DED8C5BB-6F96-7D7A-4E21-89FB9A1182F5}"/>
              </a:ext>
            </a:extLst>
          </p:cNvPr>
          <p:cNvPicPr>
            <a:picLocks noChangeAspect="1"/>
          </p:cNvPicPr>
          <p:nvPr/>
        </p:nvPicPr>
        <p:blipFill rotWithShape="1">
          <a:blip r:embed="rId3"/>
          <a:srcRect r="70014"/>
          <a:stretch/>
        </p:blipFill>
        <p:spPr>
          <a:xfrm>
            <a:off x="0" y="54313"/>
            <a:ext cx="899592" cy="889397"/>
          </a:xfrm>
          <a:prstGeom prst="rect">
            <a:avLst/>
          </a:prstGeom>
        </p:spPr>
      </p:pic>
    </p:spTree>
    <p:extLst>
      <p:ext uri="{BB962C8B-B14F-4D97-AF65-F5344CB8AC3E}">
        <p14:creationId xmlns:p14="http://schemas.microsoft.com/office/powerpoint/2010/main" val="3710508355"/>
      </p:ext>
    </p:extLst>
  </p:cSld>
  <p:clrMapOvr>
    <a:masterClrMapping/>
  </p:clrMapOvr>
  <mc:AlternateContent xmlns:mc="http://schemas.openxmlformats.org/markup-compatibility/2006" xmlns:p14="http://schemas.microsoft.com/office/powerpoint/2010/main">
    <mc:Choice Requires="p14">
      <p:transition spd="slow" p14:dur="2000" advTm="39083"/>
    </mc:Choice>
    <mc:Fallback xmlns="">
      <p:transition spd="slow" advTm="3908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1.7"/>
</p:tagLst>
</file>

<file path=ppt/tags/tag3.xml><?xml version="1.0" encoding="utf-8"?>
<p:tagLst xmlns:a="http://schemas.openxmlformats.org/drawingml/2006/main" xmlns:r="http://schemas.openxmlformats.org/officeDocument/2006/relationships" xmlns:p="http://schemas.openxmlformats.org/presentationml/2006/main">
  <p:tag name="TIMING" val="|1.7"/>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{7BC65F3E-2C3C-9F44-8D07-D768901A9CB6}tf10001060</Template>
  <TotalTime>681</TotalTime>
  <Words>2873</Words>
  <Application>Microsoft Office PowerPoint</Application>
  <PresentationFormat>On-screen Show (4:3)</PresentationFormat>
  <Paragraphs>388</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ChevinLight</vt:lpstr>
      <vt:lpstr>Times New Roman</vt:lpstr>
      <vt:lpstr>Trebuchet MS</vt:lpstr>
      <vt:lpstr>Wingdings 3</vt:lpstr>
      <vt:lpstr>Facet</vt:lpstr>
      <vt:lpstr>Welcome to Year 1 and Year 2</vt:lpstr>
      <vt:lpstr>Year 1  Monday – Wednesday: Mrs Sapoff  Thursday – Friday: Mrs Campbell  TA support from Mrs Tokar and Mrs Robinson.</vt:lpstr>
      <vt:lpstr>       Year 2 Miss Walker   TAs- Mrs Adams and Mrs Cardwell Matt and Vicky will also work with Year 2 for PE. </vt:lpstr>
      <vt:lpstr>Futura Learning Partnership values</vt:lpstr>
      <vt:lpstr>School Vision and values</vt:lpstr>
      <vt:lpstr>Uniform</vt:lpstr>
      <vt:lpstr>PE Kit</vt:lpstr>
      <vt:lpstr>School day</vt:lpstr>
      <vt:lpstr>Resources</vt:lpstr>
      <vt:lpstr>Inhalers </vt:lpstr>
      <vt:lpstr>Attendance</vt:lpstr>
      <vt:lpstr>School dinners</vt:lpstr>
      <vt:lpstr>Could you be eligible for Pupil Premium funding?</vt:lpstr>
      <vt:lpstr>Behaviour</vt:lpstr>
      <vt:lpstr>Raindrops – only 3 displayed in class</vt:lpstr>
      <vt:lpstr>Anti-Bullying</vt:lpstr>
      <vt:lpstr>PowerPoint Presentation</vt:lpstr>
      <vt:lpstr>PowerPoint Presentation</vt:lpstr>
      <vt:lpstr>Homework</vt:lpstr>
      <vt:lpstr>Maths</vt:lpstr>
      <vt:lpstr>Maths</vt:lpstr>
      <vt:lpstr>English</vt:lpstr>
      <vt:lpstr>PE</vt:lpstr>
      <vt:lpstr>Geography / History</vt:lpstr>
      <vt:lpstr>Science</vt:lpstr>
      <vt:lpstr>RE/Music/PSHE</vt:lpstr>
      <vt:lpstr>Trips and visitors</vt:lpstr>
      <vt:lpstr>Y1/2 trips and visitors (paid for)</vt:lpstr>
      <vt:lpstr>How can you support your child?</vt:lpstr>
      <vt:lpstr>PowerPoint Presentation</vt:lpstr>
      <vt:lpstr>Assessment</vt:lpstr>
      <vt:lpstr>Contact us</vt:lpstr>
      <vt:lpstr>Assemblies</vt:lpstr>
      <vt:lpstr>Photo consent  </vt:lpstr>
      <vt:lpstr>PowerPoint Presentation</vt:lpstr>
    </vt:vector>
  </TitlesOfParts>
  <Company>SGS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dc:title>
  <dc:creator>Lucy Grabham</dc:creator>
  <cp:lastModifiedBy>Mrs J.Campbell</cp:lastModifiedBy>
  <cp:revision>80</cp:revision>
  <dcterms:created xsi:type="dcterms:W3CDTF">2015-09-09T09:55:28Z</dcterms:created>
  <dcterms:modified xsi:type="dcterms:W3CDTF">2023-09-20T14:01:56Z</dcterms:modified>
</cp:coreProperties>
</file>